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66"/>
  </p:notesMasterIdLst>
  <p:sldIdLst>
    <p:sldId id="321" r:id="rId2"/>
    <p:sldId id="257" r:id="rId3"/>
    <p:sldId id="258" r:id="rId4"/>
    <p:sldId id="259" r:id="rId5"/>
    <p:sldId id="261" r:id="rId6"/>
    <p:sldId id="260"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5" r:id="rId20"/>
    <p:sldId id="274" r:id="rId21"/>
    <p:sldId id="276" r:id="rId22"/>
    <p:sldId id="277" r:id="rId23"/>
    <p:sldId id="278" r:id="rId24"/>
    <p:sldId id="279" r:id="rId25"/>
    <p:sldId id="280" r:id="rId26"/>
    <p:sldId id="281" r:id="rId27"/>
    <p:sldId id="282" r:id="rId28"/>
    <p:sldId id="283" r:id="rId29"/>
    <p:sldId id="284"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41486B-D75C-4A40-AB12-92C69B23681B}" type="datetimeFigureOut">
              <a:rPr lang="en-IN" smtClean="0"/>
              <a:t>04-04-2023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C0D8AC-C3AB-40A5-BAB2-6B04A286B472}" type="slidenum">
              <a:rPr lang="en-IN" smtClean="0"/>
              <a:t>‹#›</a:t>
            </a:fld>
            <a:endParaRPr lang="en-IN"/>
          </a:p>
        </p:txBody>
      </p:sp>
    </p:spTree>
    <p:extLst>
      <p:ext uri="{BB962C8B-B14F-4D97-AF65-F5344CB8AC3E}">
        <p14:creationId xmlns:p14="http://schemas.microsoft.com/office/powerpoint/2010/main" val="1374815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FBE7F23-E2D3-47DD-BCFE-BF744ED27258}" type="datetimeFigureOut">
              <a:rPr lang="en-IN" smtClean="0"/>
              <a:t>04-04-2023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220F73C-ED44-4A01-B40A-7DCFB48517DD}" type="slidenum">
              <a:rPr lang="en-IN" smtClean="0"/>
              <a:t>‹#›</a:t>
            </a:fld>
            <a:endParaRPr lang="en-IN"/>
          </a:p>
        </p:txBody>
      </p:sp>
    </p:spTree>
    <p:extLst>
      <p:ext uri="{BB962C8B-B14F-4D97-AF65-F5344CB8AC3E}">
        <p14:creationId xmlns:p14="http://schemas.microsoft.com/office/powerpoint/2010/main" val="30685869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BE7F23-E2D3-47DD-BCFE-BF744ED27258}" type="datetimeFigureOut">
              <a:rPr lang="en-IN" smtClean="0"/>
              <a:t>04-04-2023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20F73C-ED44-4A01-B40A-7DCFB48517DD}" type="slidenum">
              <a:rPr lang="en-IN" smtClean="0"/>
              <a:t>‹#›</a:t>
            </a:fld>
            <a:endParaRPr lang="en-IN"/>
          </a:p>
        </p:txBody>
      </p:sp>
    </p:spTree>
    <p:extLst>
      <p:ext uri="{BB962C8B-B14F-4D97-AF65-F5344CB8AC3E}">
        <p14:creationId xmlns:p14="http://schemas.microsoft.com/office/powerpoint/2010/main" val="2111224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BE7F23-E2D3-47DD-BCFE-BF744ED27258}" type="datetimeFigureOut">
              <a:rPr lang="en-IN" smtClean="0"/>
              <a:t>04-04-2023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220F73C-ED44-4A01-B40A-7DCFB48517DD}" type="slidenum">
              <a:rPr lang="en-IN" smtClean="0"/>
              <a:t>‹#›</a:t>
            </a:fld>
            <a:endParaRPr lang="en-IN"/>
          </a:p>
        </p:txBody>
      </p:sp>
    </p:spTree>
    <p:extLst>
      <p:ext uri="{BB962C8B-B14F-4D97-AF65-F5344CB8AC3E}">
        <p14:creationId xmlns:p14="http://schemas.microsoft.com/office/powerpoint/2010/main" val="294199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BE7F23-E2D3-47DD-BCFE-BF744ED27258}" type="datetimeFigureOut">
              <a:rPr lang="en-IN" smtClean="0"/>
              <a:t>04-04-2023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220F73C-ED44-4A01-B40A-7DCFB48517DD}" type="slidenum">
              <a:rPr lang="en-IN" smtClean="0"/>
              <a:t>‹#›</a:t>
            </a:fld>
            <a:endParaRPr lang="en-IN"/>
          </a:p>
        </p:txBody>
      </p:sp>
    </p:spTree>
    <p:extLst>
      <p:ext uri="{BB962C8B-B14F-4D97-AF65-F5344CB8AC3E}">
        <p14:creationId xmlns:p14="http://schemas.microsoft.com/office/powerpoint/2010/main" val="2546063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DFBE7F23-E2D3-47DD-BCFE-BF744ED27258}" type="datetimeFigureOut">
              <a:rPr lang="en-IN" smtClean="0"/>
              <a:t>04-04-2023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220F73C-ED44-4A01-B40A-7DCFB48517DD}" type="slidenum">
              <a:rPr lang="en-IN" smtClean="0"/>
              <a:t>‹#›</a:t>
            </a:fld>
            <a:endParaRPr lang="en-IN"/>
          </a:p>
        </p:txBody>
      </p:sp>
    </p:spTree>
    <p:extLst>
      <p:ext uri="{BB962C8B-B14F-4D97-AF65-F5344CB8AC3E}">
        <p14:creationId xmlns:p14="http://schemas.microsoft.com/office/powerpoint/2010/main" val="139000531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FBE7F23-E2D3-47DD-BCFE-BF744ED27258}" type="datetimeFigureOut">
              <a:rPr lang="en-IN" smtClean="0"/>
              <a:t>04-04-2023</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7220F73C-ED44-4A01-B40A-7DCFB48517DD}" type="slidenum">
              <a:rPr lang="en-IN" smtClean="0"/>
              <a:t>‹#›</a:t>
            </a:fld>
            <a:endParaRPr lang="en-IN"/>
          </a:p>
        </p:txBody>
      </p:sp>
    </p:spTree>
    <p:extLst>
      <p:ext uri="{BB962C8B-B14F-4D97-AF65-F5344CB8AC3E}">
        <p14:creationId xmlns:p14="http://schemas.microsoft.com/office/powerpoint/2010/main" val="3670904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DFBE7F23-E2D3-47DD-BCFE-BF744ED27258}" type="datetimeFigureOut">
              <a:rPr lang="en-IN" smtClean="0"/>
              <a:t>04-04-2023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220F73C-ED44-4A01-B40A-7DCFB48517DD}"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46311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BE7F23-E2D3-47DD-BCFE-BF744ED27258}" type="datetimeFigureOut">
              <a:rPr lang="en-IN" smtClean="0"/>
              <a:t>04-04-2023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220F73C-ED44-4A01-B40A-7DCFB48517DD}" type="slidenum">
              <a:rPr lang="en-IN" smtClean="0"/>
              <a:t>‹#›</a:t>
            </a:fld>
            <a:endParaRPr lang="en-IN"/>
          </a:p>
        </p:txBody>
      </p:sp>
    </p:spTree>
    <p:extLst>
      <p:ext uri="{BB962C8B-B14F-4D97-AF65-F5344CB8AC3E}">
        <p14:creationId xmlns:p14="http://schemas.microsoft.com/office/powerpoint/2010/main" val="1247986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BE7F23-E2D3-47DD-BCFE-BF744ED27258}" type="datetimeFigureOut">
              <a:rPr lang="en-IN" smtClean="0"/>
              <a:t>04-04-2023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220F73C-ED44-4A01-B40A-7DCFB48517DD}" type="slidenum">
              <a:rPr lang="en-IN" smtClean="0"/>
              <a:t>‹#›</a:t>
            </a:fld>
            <a:endParaRPr lang="en-IN"/>
          </a:p>
        </p:txBody>
      </p:sp>
    </p:spTree>
    <p:extLst>
      <p:ext uri="{BB962C8B-B14F-4D97-AF65-F5344CB8AC3E}">
        <p14:creationId xmlns:p14="http://schemas.microsoft.com/office/powerpoint/2010/main" val="2162248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FBE7F23-E2D3-47DD-BCFE-BF744ED27258}" type="datetimeFigureOut">
              <a:rPr lang="en-IN" smtClean="0"/>
              <a:t>04-04-2023</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7220F73C-ED44-4A01-B40A-7DCFB48517DD}" type="slidenum">
              <a:rPr lang="en-IN" smtClean="0"/>
              <a:t>‹#›</a:t>
            </a:fld>
            <a:endParaRPr lang="en-IN"/>
          </a:p>
        </p:txBody>
      </p:sp>
    </p:spTree>
    <p:extLst>
      <p:ext uri="{BB962C8B-B14F-4D97-AF65-F5344CB8AC3E}">
        <p14:creationId xmlns:p14="http://schemas.microsoft.com/office/powerpoint/2010/main" val="2566947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FBE7F23-E2D3-47DD-BCFE-BF744ED27258}" type="datetimeFigureOut">
              <a:rPr lang="en-IN" smtClean="0"/>
              <a:t>04-04-2023</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7220F73C-ED44-4A01-B40A-7DCFB48517DD}" type="slidenum">
              <a:rPr lang="en-IN" smtClean="0"/>
              <a:t>‹#›</a:t>
            </a:fld>
            <a:endParaRPr lang="en-IN"/>
          </a:p>
        </p:txBody>
      </p:sp>
    </p:spTree>
    <p:extLst>
      <p:ext uri="{BB962C8B-B14F-4D97-AF65-F5344CB8AC3E}">
        <p14:creationId xmlns:p14="http://schemas.microsoft.com/office/powerpoint/2010/main" val="2632756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FBE7F23-E2D3-47DD-BCFE-BF744ED27258}" type="datetimeFigureOut">
              <a:rPr lang="en-IN" smtClean="0"/>
              <a:t>04-04-2023</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220F73C-ED44-4A01-B40A-7DCFB48517DD}" type="slidenum">
              <a:rPr lang="en-IN" smtClean="0"/>
              <a:t>‹#›</a:t>
            </a:fld>
            <a:endParaRPr lang="en-IN"/>
          </a:p>
        </p:txBody>
      </p:sp>
    </p:spTree>
    <p:extLst>
      <p:ext uri="{BB962C8B-B14F-4D97-AF65-F5344CB8AC3E}">
        <p14:creationId xmlns:p14="http://schemas.microsoft.com/office/powerpoint/2010/main" val="385204821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28.sv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4.sv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28.sv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4.sv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28.sv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4.sv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EC74-B24D-91A7-5483-49DC92541D42}"/>
              </a:ext>
            </a:extLst>
          </p:cNvPr>
          <p:cNvSpPr>
            <a:spLocks noGrp="1"/>
          </p:cNvSpPr>
          <p:nvPr>
            <p:ph type="title"/>
          </p:nvPr>
        </p:nvSpPr>
        <p:spPr>
          <a:xfrm>
            <a:off x="1600200" y="1582411"/>
            <a:ext cx="8991600" cy="1645920"/>
          </a:xfrm>
        </p:spPr>
        <p:txBody>
          <a:bodyPr/>
          <a:lstStyle/>
          <a:p>
            <a:r>
              <a:rPr lang="en-US" dirty="0"/>
              <a:t>EXPLORATORY DATA ANALYSIS</a:t>
            </a:r>
            <a:endParaRPr lang="en-IN" dirty="0"/>
          </a:p>
        </p:txBody>
      </p:sp>
      <p:sp>
        <p:nvSpPr>
          <p:cNvPr id="3" name="Text Placeholder 2">
            <a:extLst>
              <a:ext uri="{FF2B5EF4-FFF2-40B4-BE49-F238E27FC236}">
                <a16:creationId xmlns:a16="http://schemas.microsoft.com/office/drawing/2014/main" id="{09F689EA-275A-44C4-5831-8FA900619E7D}"/>
              </a:ext>
            </a:extLst>
          </p:cNvPr>
          <p:cNvSpPr>
            <a:spLocks noGrp="1"/>
          </p:cNvSpPr>
          <p:nvPr>
            <p:ph type="body" idx="1"/>
          </p:nvPr>
        </p:nvSpPr>
        <p:spPr>
          <a:xfrm>
            <a:off x="2695194" y="3629670"/>
            <a:ext cx="6801612" cy="1265082"/>
          </a:xfrm>
        </p:spPr>
        <p:txBody>
          <a:bodyPr>
            <a:normAutofit/>
          </a:bodyPr>
          <a:lstStyle/>
          <a:p>
            <a:r>
              <a:rPr lang="en-US" sz="3200" dirty="0">
                <a:solidFill>
                  <a:schemeClr val="bg1"/>
                </a:solidFill>
              </a:rPr>
              <a:t>CREDIT EDA ASSIGNMENT</a:t>
            </a:r>
            <a:endParaRPr lang="en-IN" sz="3200" dirty="0">
              <a:solidFill>
                <a:schemeClr val="bg1"/>
              </a:solidFill>
            </a:endParaRPr>
          </a:p>
        </p:txBody>
      </p:sp>
    </p:spTree>
    <p:extLst>
      <p:ext uri="{BB962C8B-B14F-4D97-AF65-F5344CB8AC3E}">
        <p14:creationId xmlns:p14="http://schemas.microsoft.com/office/powerpoint/2010/main" val="3694503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62584" y="2322195"/>
            <a:ext cx="3044952" cy="1898904"/>
          </a:xfrm>
        </p:spPr>
        <p:txBody>
          <a:bodyPr vert="horz" lIns="274320" tIns="182880" rIns="274320" bIns="182880" rtlCol="0" anchor="ctr" anchorCtr="1">
            <a:normAutofit/>
          </a:bodyPr>
          <a:lstStyle/>
          <a:p>
            <a:r>
              <a:rPr lang="en-US" sz="2400" b="1" i="0" dirty="0">
                <a:solidFill>
                  <a:schemeClr val="tx2"/>
                </a:solidFill>
                <a:effectLst/>
                <a:latin typeface="Helvetica Neue"/>
              </a:rPr>
              <a:t>Histogram for all Numerical Variables</a:t>
            </a:r>
            <a:endParaRPr lang="en-US" sz="32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A67CFE5-5C08-7756-8510-79511E96144F}"/>
              </a:ext>
            </a:extLst>
          </p:cNvPr>
          <p:cNvSpPr>
            <a:spLocks noGrp="1"/>
          </p:cNvSpPr>
          <p:nvPr>
            <p:ph idx="1"/>
          </p:nvPr>
        </p:nvSpPr>
        <p:spPr/>
        <p:txBody>
          <a:bodyPr/>
          <a:lstStyle/>
          <a:p>
            <a:endParaRPr lang="en-IN"/>
          </a:p>
        </p:txBody>
      </p:sp>
      <p:pic>
        <p:nvPicPr>
          <p:cNvPr id="5122" name="Picture 2">
            <a:extLst>
              <a:ext uri="{FF2B5EF4-FFF2-40B4-BE49-F238E27FC236}">
                <a16:creationId xmlns:a16="http://schemas.microsoft.com/office/drawing/2014/main" id="{B9C18ACC-5252-570C-C904-EAF4D789F2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5526" y="-2"/>
            <a:ext cx="70151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62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06196" y="640080"/>
            <a:ext cx="3101340" cy="2138299"/>
          </a:xfrm>
        </p:spPr>
        <p:txBody>
          <a:bodyPr vert="horz" lIns="274320" tIns="182880" rIns="274320" bIns="182880" rtlCol="0" anchor="ctr" anchorCtr="1">
            <a:normAutofit fontScale="90000"/>
          </a:bodyPr>
          <a:lstStyle/>
          <a:p>
            <a:r>
              <a:rPr lang="en-IN" sz="2400" b="1" i="0" dirty="0">
                <a:solidFill>
                  <a:schemeClr val="tx2"/>
                </a:solidFill>
                <a:effectLst/>
                <a:latin typeface="Helvetica Neue"/>
              </a:rPr>
              <a:t>Plots for variables after Creating bins wherever required</a:t>
            </a:r>
            <a:endParaRPr lang="en-US" sz="36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1DA86D43-BD3E-23E7-2A3A-543568233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6963" y="802767"/>
            <a:ext cx="2782067" cy="24415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EB38F95D-7F48-AF2F-F34B-ED511647E76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35790" y="802767"/>
            <a:ext cx="2601268" cy="235314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9AE2B28B-5706-3EBA-8023-A85152E235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0021" y="3178398"/>
            <a:ext cx="2699009" cy="246431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1600B56E-2484-97D9-F7F5-70107B4187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5790" y="3191515"/>
            <a:ext cx="2601268" cy="24511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3C690B-DE64-EA53-9437-8D5115B41EE6}"/>
              </a:ext>
            </a:extLst>
          </p:cNvPr>
          <p:cNvSpPr txBox="1"/>
          <p:nvPr/>
        </p:nvSpPr>
        <p:spPr>
          <a:xfrm>
            <a:off x="112776" y="2937934"/>
            <a:ext cx="4488179" cy="3139321"/>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chemeClr val="bg1"/>
                </a:solidFill>
                <a:effectLst/>
                <a:latin typeface="Helvetica Neue"/>
              </a:rPr>
              <a:t>Medium salary range has the highest loan applications</a:t>
            </a:r>
          </a:p>
          <a:p>
            <a:pPr marL="285750" indent="-285750">
              <a:buFont typeface="Arial" panose="020B0604020202020204" pitchFamily="34" charset="0"/>
              <a:buChar char="•"/>
            </a:pPr>
            <a:r>
              <a:rPr lang="en-US" b="0" i="0" dirty="0">
                <a:solidFill>
                  <a:schemeClr val="bg1"/>
                </a:solidFill>
                <a:effectLst/>
                <a:latin typeface="Helvetica Neue"/>
              </a:rPr>
              <a:t>People in the age group of 31-40 require Loan more than other age </a:t>
            </a:r>
            <a:r>
              <a:rPr lang="en-US" b="0" i="0" dirty="0" err="1">
                <a:solidFill>
                  <a:schemeClr val="bg1"/>
                </a:solidFill>
                <a:effectLst/>
                <a:latin typeface="Helvetica Neue"/>
              </a:rPr>
              <a:t>groups,and</a:t>
            </a:r>
            <a:r>
              <a:rPr lang="en-US" b="0" i="0" dirty="0">
                <a:solidFill>
                  <a:schemeClr val="bg1"/>
                </a:solidFill>
                <a:effectLst/>
                <a:latin typeface="Helvetica Neue"/>
              </a:rPr>
              <a:t> elderly people above 60 are in least need of a loan</a:t>
            </a:r>
            <a:endParaRPr lang="en-US" dirty="0">
              <a:solidFill>
                <a:schemeClr val="bg1"/>
              </a:solidFill>
              <a:latin typeface="Helvetica Neue"/>
            </a:endParaRPr>
          </a:p>
          <a:p>
            <a:pPr marL="285750" indent="-285750">
              <a:buFont typeface="Arial" panose="020B0604020202020204" pitchFamily="34" charset="0"/>
              <a:buChar char="•"/>
            </a:pPr>
            <a:r>
              <a:rPr lang="en-US" b="0" i="0" dirty="0">
                <a:solidFill>
                  <a:schemeClr val="bg1"/>
                </a:solidFill>
                <a:effectLst/>
                <a:latin typeface="Helvetica Neue"/>
              </a:rPr>
              <a:t>People with Medium range of salary are more likely to have more Payment difficulty</a:t>
            </a:r>
          </a:p>
          <a:p>
            <a:pPr marL="285750" indent="-285750">
              <a:buFont typeface="Arial" panose="020B0604020202020204" pitchFamily="34" charset="0"/>
              <a:buChar char="•"/>
            </a:pPr>
            <a:r>
              <a:rPr lang="en-US" b="0" i="0" dirty="0">
                <a:solidFill>
                  <a:schemeClr val="bg1"/>
                </a:solidFill>
                <a:effectLst/>
                <a:latin typeface="Helvetica Neue"/>
              </a:rPr>
              <a:t>People in Age Group 20-30 are more likely to have more Payment difficulty</a:t>
            </a:r>
            <a:endParaRPr lang="en-IN" dirty="0">
              <a:solidFill>
                <a:schemeClr val="bg1"/>
              </a:solidFill>
            </a:endParaRPr>
          </a:p>
        </p:txBody>
      </p:sp>
    </p:spTree>
    <p:extLst>
      <p:ext uri="{BB962C8B-B14F-4D97-AF65-F5344CB8AC3E}">
        <p14:creationId xmlns:p14="http://schemas.microsoft.com/office/powerpoint/2010/main" val="1367117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49"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B6518F-AD43-FB13-EAD1-38BEF991991D}"/>
              </a:ext>
            </a:extLst>
          </p:cNvPr>
          <p:cNvSpPr>
            <a:spLocks noGrp="1"/>
          </p:cNvSpPr>
          <p:nvPr>
            <p:ph type="title"/>
          </p:nvPr>
        </p:nvSpPr>
        <p:spPr>
          <a:xfrm>
            <a:off x="790515" y="769545"/>
            <a:ext cx="5952765" cy="3263119"/>
          </a:xfrm>
          <a:noFill/>
          <a:ln>
            <a:solidFill>
              <a:schemeClr val="bg1"/>
            </a:solidFill>
          </a:ln>
        </p:spPr>
        <p:txBody>
          <a:bodyPr vert="horz" lIns="274320" tIns="182880" rIns="274320" bIns="182880" rtlCol="0" anchor="ctr" anchorCtr="1">
            <a:normAutofit/>
          </a:bodyPr>
          <a:lstStyle/>
          <a:p>
            <a:r>
              <a:rPr lang="en-US" sz="4000">
                <a:solidFill>
                  <a:schemeClr val="bg1"/>
                </a:solidFill>
              </a:rPr>
              <a:t>Univariate analysis</a:t>
            </a:r>
          </a:p>
        </p:txBody>
      </p:sp>
      <p:sp>
        <p:nvSpPr>
          <p:cNvPr id="3" name="Text Placeholder 2">
            <a:extLst>
              <a:ext uri="{FF2B5EF4-FFF2-40B4-BE49-F238E27FC236}">
                <a16:creationId xmlns:a16="http://schemas.microsoft.com/office/drawing/2014/main" id="{8AFDF815-30A9-825E-C5E0-105997A3EE24}"/>
              </a:ext>
            </a:extLst>
          </p:cNvPr>
          <p:cNvSpPr>
            <a:spLocks noGrp="1"/>
          </p:cNvSpPr>
          <p:nvPr>
            <p:ph type="body" idx="1"/>
          </p:nvPr>
        </p:nvSpPr>
        <p:spPr>
          <a:xfrm>
            <a:off x="790511" y="4392754"/>
            <a:ext cx="5911155" cy="1199683"/>
          </a:xfrm>
        </p:spPr>
        <p:txBody>
          <a:bodyPr vert="horz" lIns="91440" tIns="45720" rIns="91440" bIns="45720" rtlCol="0">
            <a:normAutofit fontScale="92500" lnSpcReduction="10000"/>
          </a:bodyPr>
          <a:lstStyle/>
          <a:p>
            <a:pPr algn="l"/>
            <a:r>
              <a:rPr lang="en-IN" sz="4000" b="1" dirty="0">
                <a:solidFill>
                  <a:schemeClr val="bg1"/>
                </a:solidFill>
                <a:latin typeface="Helvetica Neue"/>
              </a:rPr>
              <a:t>F</a:t>
            </a:r>
            <a:r>
              <a:rPr lang="en-IN" sz="4000" b="1" i="0" dirty="0">
                <a:solidFill>
                  <a:schemeClr val="bg1"/>
                </a:solidFill>
                <a:effectLst/>
                <a:latin typeface="Helvetica Neue"/>
              </a:rPr>
              <a:t>or Target 0 and Target 1 data frames</a:t>
            </a:r>
          </a:p>
        </p:txBody>
      </p:sp>
      <p:pic>
        <p:nvPicPr>
          <p:cNvPr id="7" name="Graphic 6" descr="Bar chart">
            <a:extLst>
              <a:ext uri="{FF2B5EF4-FFF2-40B4-BE49-F238E27FC236}">
                <a16:creationId xmlns:a16="http://schemas.microsoft.com/office/drawing/2014/main" id="{08878F3B-0FC1-2BD5-4F37-C2583F375F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9008" y="1638804"/>
            <a:ext cx="3419524" cy="3419524"/>
          </a:xfrm>
          <a:prstGeom prst="rect">
            <a:avLst/>
          </a:prstGeom>
        </p:spPr>
      </p:pic>
    </p:spTree>
    <p:extLst>
      <p:ext uri="{BB962C8B-B14F-4D97-AF65-F5344CB8AC3E}">
        <p14:creationId xmlns:p14="http://schemas.microsoft.com/office/powerpoint/2010/main" val="107741535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787178" y="2359849"/>
            <a:ext cx="3101340" cy="2138299"/>
          </a:xfrm>
        </p:spPr>
        <p:txBody>
          <a:bodyPr vert="horz" lIns="274320" tIns="182880" rIns="274320" bIns="182880" rtlCol="0" anchor="ctr" anchorCtr="1">
            <a:normAutofit/>
          </a:bodyPr>
          <a:lstStyle/>
          <a:p>
            <a:r>
              <a:rPr lang="en-US" sz="2000" b="1" i="0" dirty="0">
                <a:solidFill>
                  <a:schemeClr val="tx2"/>
                </a:solidFill>
                <a:effectLst/>
                <a:latin typeface="Helvetica Neue"/>
              </a:rPr>
              <a:t>Subplot for all categorical variables for Target 0</a:t>
            </a:r>
            <a:endParaRPr lang="en-US" sz="36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3A9C51B6-2479-FABE-0C64-BCD29418F92C}"/>
              </a:ext>
            </a:extLst>
          </p:cNvPr>
          <p:cNvSpPr>
            <a:spLocks noGrp="1"/>
          </p:cNvSpPr>
          <p:nvPr>
            <p:ph idx="1"/>
          </p:nvPr>
        </p:nvSpPr>
        <p:spPr/>
        <p:txBody>
          <a:bodyPr/>
          <a:lstStyle/>
          <a:p>
            <a:endParaRPr lang="en-IN"/>
          </a:p>
        </p:txBody>
      </p:sp>
      <p:pic>
        <p:nvPicPr>
          <p:cNvPr id="7170" name="Picture 2">
            <a:extLst>
              <a:ext uri="{FF2B5EF4-FFF2-40B4-BE49-F238E27FC236}">
                <a16:creationId xmlns:a16="http://schemas.microsoft.com/office/drawing/2014/main" id="{C94F8248-0BAF-D03B-552C-363A151D1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695" y="-7156"/>
            <a:ext cx="6854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639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787178" y="2359849"/>
            <a:ext cx="3101340" cy="2138299"/>
          </a:xfrm>
        </p:spPr>
        <p:txBody>
          <a:bodyPr vert="horz" lIns="274320" tIns="182880" rIns="274320" bIns="182880" rtlCol="0" anchor="ctr" anchorCtr="1">
            <a:normAutofit/>
          </a:bodyPr>
          <a:lstStyle/>
          <a:p>
            <a:r>
              <a:rPr lang="en-US" sz="2000" b="1" i="0" dirty="0">
                <a:solidFill>
                  <a:schemeClr val="tx2"/>
                </a:solidFill>
                <a:effectLst/>
                <a:latin typeface="Helvetica Neue"/>
              </a:rPr>
              <a:t>Subplot for all categorical variables for Target 1</a:t>
            </a:r>
            <a:endParaRPr lang="en-US" sz="36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3A9C51B6-2479-FABE-0C64-BCD29418F92C}"/>
              </a:ext>
            </a:extLst>
          </p:cNvPr>
          <p:cNvSpPr>
            <a:spLocks noGrp="1"/>
          </p:cNvSpPr>
          <p:nvPr>
            <p:ph idx="1"/>
          </p:nvPr>
        </p:nvSpPr>
        <p:spPr/>
        <p:txBody>
          <a:bodyPr/>
          <a:lstStyle/>
          <a:p>
            <a:endParaRPr lang="en-IN"/>
          </a:p>
        </p:txBody>
      </p:sp>
      <p:pic>
        <p:nvPicPr>
          <p:cNvPr id="8194" name="Picture 2">
            <a:extLst>
              <a:ext uri="{FF2B5EF4-FFF2-40B4-BE49-F238E27FC236}">
                <a16:creationId xmlns:a16="http://schemas.microsoft.com/office/drawing/2014/main" id="{74158C58-4F32-8C8F-29C9-B070EB678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695" y="0"/>
            <a:ext cx="6854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481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842A-8654-5FB3-CBA8-74C2C2F52FA4}"/>
              </a:ext>
            </a:extLst>
          </p:cNvPr>
          <p:cNvSpPr>
            <a:spLocks noGrp="1"/>
          </p:cNvSpPr>
          <p:nvPr>
            <p:ph type="title"/>
          </p:nvPr>
        </p:nvSpPr>
        <p:spPr/>
        <p:txBody>
          <a:bodyPr>
            <a:normAutofit fontScale="90000"/>
          </a:bodyPr>
          <a:lstStyle/>
          <a:p>
            <a:r>
              <a:rPr lang="en-US" b="1" i="0" dirty="0">
                <a:solidFill>
                  <a:srgbClr val="000000"/>
                </a:solidFill>
                <a:effectLst/>
                <a:latin typeface="Helvetica Neue"/>
              </a:rPr>
              <a:t>Inference for subplots of categorical variables for target 0 &amp; 1</a:t>
            </a:r>
            <a:endParaRPr lang="en-IN" dirty="0"/>
          </a:p>
        </p:txBody>
      </p:sp>
      <p:sp>
        <p:nvSpPr>
          <p:cNvPr id="3" name="Content Placeholder 2">
            <a:extLst>
              <a:ext uri="{FF2B5EF4-FFF2-40B4-BE49-F238E27FC236}">
                <a16:creationId xmlns:a16="http://schemas.microsoft.com/office/drawing/2014/main" id="{7579D326-2673-96E2-A674-97593F946CB0}"/>
              </a:ext>
            </a:extLst>
          </p:cNvPr>
          <p:cNvSpPr>
            <a:spLocks noGrp="1"/>
          </p:cNvSpPr>
          <p:nvPr>
            <p:ph idx="1"/>
          </p:nvPr>
        </p:nvSpPr>
        <p:spPr/>
        <p:txBody>
          <a:bodyPr>
            <a:normAutofit fontScale="55000" lnSpcReduction="20000"/>
          </a:bodyPr>
          <a:lstStyle/>
          <a:p>
            <a:pPr algn="l" rtl="0"/>
            <a:r>
              <a:rPr lang="en-US" b="0" i="0" dirty="0">
                <a:solidFill>
                  <a:srgbClr val="000000"/>
                </a:solidFill>
                <a:effectLst/>
                <a:latin typeface="Helvetica Neue"/>
              </a:rPr>
              <a:t>Cash Loans for TARGET-0 is 85% and almost 95% for TARGET-1</a:t>
            </a:r>
            <a:endParaRPr lang="en-US" dirty="0">
              <a:solidFill>
                <a:srgbClr val="000000"/>
              </a:solidFill>
              <a:latin typeface="Helvetica Neue"/>
            </a:endParaRPr>
          </a:p>
          <a:p>
            <a:pPr algn="l" rtl="0"/>
            <a:r>
              <a:rPr lang="en-US" b="0" i="0" dirty="0">
                <a:solidFill>
                  <a:srgbClr val="000000"/>
                </a:solidFill>
                <a:effectLst/>
                <a:latin typeface="Helvetica Neue"/>
              </a:rPr>
              <a:t>80-90% in TARGET-0 and TARGET-1 are applying for loan coming Unaccompanied. No impact of NAME_TYPE_SUIT on TARGET.</a:t>
            </a:r>
            <a:endParaRPr lang="en-US" dirty="0">
              <a:solidFill>
                <a:srgbClr val="000000"/>
              </a:solidFill>
              <a:latin typeface="Helvetica Neue"/>
            </a:endParaRPr>
          </a:p>
          <a:p>
            <a:pPr algn="l" rtl="0"/>
            <a:r>
              <a:rPr lang="en-US" b="0" i="0" dirty="0">
                <a:solidFill>
                  <a:srgbClr val="000000"/>
                </a:solidFill>
                <a:effectLst/>
                <a:latin typeface="Helvetica Neue"/>
              </a:rPr>
              <a:t>50% working in case of TARGET-0 and 60% in case of TARGET-1 are working income types.</a:t>
            </a:r>
            <a:endParaRPr lang="en-US" dirty="0">
              <a:solidFill>
                <a:srgbClr val="000000"/>
              </a:solidFill>
              <a:latin typeface="Helvetica Neue"/>
            </a:endParaRPr>
          </a:p>
          <a:p>
            <a:pPr algn="l" rtl="0"/>
            <a:r>
              <a:rPr lang="en-US" b="0" i="0" dirty="0">
                <a:solidFill>
                  <a:srgbClr val="000000"/>
                </a:solidFill>
                <a:effectLst/>
                <a:latin typeface="Helvetica Neue"/>
              </a:rPr>
              <a:t>For both TARGET-0 and 1,most of clients applying for loan are having Secondary Education .90% of defaulting payments are from applicants with secondary income. Needs further analysis</a:t>
            </a:r>
            <a:endParaRPr lang="en-US" dirty="0">
              <a:solidFill>
                <a:srgbClr val="000000"/>
              </a:solidFill>
              <a:latin typeface="Helvetica Neue"/>
            </a:endParaRPr>
          </a:p>
          <a:p>
            <a:pPr algn="l" rtl="0"/>
            <a:r>
              <a:rPr lang="en-US" b="0" i="0" dirty="0">
                <a:solidFill>
                  <a:srgbClr val="000000"/>
                </a:solidFill>
                <a:effectLst/>
                <a:latin typeface="Helvetica Neue"/>
              </a:rPr>
              <a:t>Almost 60% of people with Payment Difficulties are Married, and Married people take up most share in people With No Payment Difficulties. Indicating Married people apply the mist for Loans, but we cant have a conclusion of the impact over TARGET as they take up greater number in both TARGET-0 and TARGET-1.</a:t>
            </a:r>
            <a:endParaRPr lang="en-US" dirty="0">
              <a:solidFill>
                <a:srgbClr val="000000"/>
              </a:solidFill>
              <a:latin typeface="Helvetica Neue"/>
            </a:endParaRPr>
          </a:p>
          <a:p>
            <a:pPr algn="l" rtl="0"/>
            <a:r>
              <a:rPr lang="en-US" b="0" i="0" dirty="0">
                <a:solidFill>
                  <a:srgbClr val="000000"/>
                </a:solidFill>
                <a:effectLst/>
                <a:latin typeface="Helvetica Neue"/>
              </a:rPr>
              <a:t>85-90% in TARGET-0 and TARGET-1 applicants are staying in "House/apartment". Indicating, this is not a parameter that can influence payment default.</a:t>
            </a:r>
            <a:endParaRPr lang="en-US" dirty="0">
              <a:solidFill>
                <a:srgbClr val="000000"/>
              </a:solidFill>
              <a:latin typeface="Helvetica Neue"/>
            </a:endParaRPr>
          </a:p>
          <a:p>
            <a:pPr algn="l" rtl="0"/>
            <a:r>
              <a:rPr lang="en-US" b="0" i="0" dirty="0" err="1">
                <a:solidFill>
                  <a:srgbClr val="000000"/>
                </a:solidFill>
                <a:effectLst/>
                <a:latin typeface="Helvetica Neue"/>
              </a:rPr>
              <a:t>Labourers</a:t>
            </a:r>
            <a:r>
              <a:rPr lang="en-US" b="0" i="0" dirty="0">
                <a:solidFill>
                  <a:srgbClr val="000000"/>
                </a:solidFill>
                <a:effectLst/>
                <a:latin typeface="Helvetica Neue"/>
              </a:rPr>
              <a:t>, sales staff, core staff, drivers constitute of 50% of defaulters. </a:t>
            </a:r>
            <a:r>
              <a:rPr lang="en-US" b="0" i="0" dirty="0" err="1">
                <a:solidFill>
                  <a:srgbClr val="000000"/>
                </a:solidFill>
                <a:effectLst/>
                <a:latin typeface="Helvetica Neue"/>
              </a:rPr>
              <a:t>Labourers</a:t>
            </a:r>
            <a:r>
              <a:rPr lang="en-US" b="0" i="0" dirty="0">
                <a:solidFill>
                  <a:srgbClr val="000000"/>
                </a:solidFill>
                <a:effectLst/>
                <a:latin typeface="Helvetica Neue"/>
              </a:rPr>
              <a:t> have highest percentage of applications.</a:t>
            </a:r>
            <a:br>
              <a:rPr lang="en-US" b="0" i="0" dirty="0">
                <a:solidFill>
                  <a:srgbClr val="000000"/>
                </a:solidFill>
                <a:effectLst/>
                <a:latin typeface="Helvetica Neue"/>
              </a:rPr>
            </a:br>
            <a:endParaRPr lang="en-US" b="0" i="0" dirty="0">
              <a:solidFill>
                <a:srgbClr val="000000"/>
              </a:solidFill>
              <a:effectLst/>
              <a:latin typeface="Helvetica Neue"/>
            </a:endParaRPr>
          </a:p>
          <a:p>
            <a:pPr algn="l" rtl="0"/>
            <a:r>
              <a:rPr lang="en-US" b="0" i="0" dirty="0">
                <a:solidFill>
                  <a:srgbClr val="000000"/>
                </a:solidFill>
                <a:effectLst/>
                <a:latin typeface="Helvetica Neue"/>
              </a:rPr>
              <a:t>Business ENTITY TYPE 3 AND SELF EMPLOYED add </a:t>
            </a:r>
            <a:r>
              <a:rPr lang="en-US" b="0" i="0" dirty="0" err="1">
                <a:solidFill>
                  <a:srgbClr val="000000"/>
                </a:solidFill>
                <a:effectLst/>
                <a:latin typeface="Helvetica Neue"/>
              </a:rPr>
              <a:t>upto</a:t>
            </a:r>
            <a:r>
              <a:rPr lang="en-US" b="0" i="0" dirty="0">
                <a:solidFill>
                  <a:srgbClr val="000000"/>
                </a:solidFill>
                <a:effectLst/>
                <a:latin typeface="Helvetica Neue"/>
              </a:rPr>
              <a:t> 40% defaulters. The highest % of loan takers are also this category.</a:t>
            </a:r>
          </a:p>
          <a:p>
            <a:endParaRPr lang="en-IN" dirty="0"/>
          </a:p>
        </p:txBody>
      </p:sp>
    </p:spTree>
    <p:extLst>
      <p:ext uri="{BB962C8B-B14F-4D97-AF65-F5344CB8AC3E}">
        <p14:creationId xmlns:p14="http://schemas.microsoft.com/office/powerpoint/2010/main" val="3292904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787178" y="1157099"/>
            <a:ext cx="3101340" cy="2138299"/>
          </a:xfrm>
        </p:spPr>
        <p:txBody>
          <a:bodyPr vert="horz" lIns="274320" tIns="182880" rIns="274320" bIns="182880" rtlCol="0" anchor="ctr" anchorCtr="1">
            <a:normAutofit/>
          </a:bodyPr>
          <a:lstStyle/>
          <a:p>
            <a:r>
              <a:rPr lang="en-US" sz="1600" b="1" i="0" dirty="0">
                <a:solidFill>
                  <a:schemeClr val="tx2"/>
                </a:solidFill>
                <a:effectLst/>
                <a:latin typeface="Helvetica Neue"/>
              </a:rPr>
              <a:t>Plotting AGE_GROUP and INCOME_BINS for TARGET-0 and TARGET-1</a:t>
            </a:r>
            <a:endParaRPr lang="en-US" sz="3600" b="1" dirty="0">
              <a:solidFill>
                <a:schemeClr val="tx2"/>
              </a:solidFill>
            </a:endParaRPr>
          </a:p>
        </p:txBody>
      </p:sp>
      <p:pic>
        <p:nvPicPr>
          <p:cNvPr id="9218" name="Picture 2">
            <a:extLst>
              <a:ext uri="{FF2B5EF4-FFF2-40B4-BE49-F238E27FC236}">
                <a16:creationId xmlns:a16="http://schemas.microsoft.com/office/drawing/2014/main" id="{17EC8E0C-DFFA-4F74-BE1F-006A3D838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3932" y="1152523"/>
            <a:ext cx="8202285" cy="227647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D4E6F236-5199-8293-8EFC-AC836F8F1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3932" y="3428998"/>
            <a:ext cx="8202286" cy="21050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213423D-E518-1385-525F-FCC1D2EEE445}"/>
              </a:ext>
            </a:extLst>
          </p:cNvPr>
          <p:cNvSpPr txBox="1"/>
          <p:nvPr/>
        </p:nvSpPr>
        <p:spPr>
          <a:xfrm>
            <a:off x="852592" y="3502698"/>
            <a:ext cx="3101340" cy="2031325"/>
          </a:xfrm>
          <a:prstGeom prst="rect">
            <a:avLst/>
          </a:prstGeom>
          <a:noFill/>
        </p:spPr>
        <p:txBody>
          <a:bodyPr wrap="square" rtlCol="0">
            <a:spAutoFit/>
          </a:bodyPr>
          <a:lstStyle/>
          <a:p>
            <a:pPr marL="285750" indent="-285750">
              <a:buFont typeface="Arial" panose="020B0604020202020204" pitchFamily="34" charset="0"/>
              <a:buChar char="•"/>
            </a:pPr>
            <a:r>
              <a:rPr lang="en-US" i="0" dirty="0">
                <a:solidFill>
                  <a:schemeClr val="bg1"/>
                </a:solidFill>
                <a:effectLst/>
                <a:latin typeface="Helvetica Neue"/>
              </a:rPr>
              <a:t>I. AGE_GROUP 31-40 is highest for both TARGET values, 61-70 having least numbers.</a:t>
            </a:r>
          </a:p>
          <a:p>
            <a:pPr marL="285750" indent="-285750">
              <a:buFont typeface="Arial" panose="020B0604020202020204" pitchFamily="34" charset="0"/>
              <a:buChar char="•"/>
            </a:pPr>
            <a:r>
              <a:rPr lang="en-US" i="0" dirty="0">
                <a:solidFill>
                  <a:schemeClr val="bg1"/>
                </a:solidFill>
                <a:effectLst/>
                <a:latin typeface="Helvetica Neue"/>
              </a:rPr>
              <a:t>Medium INCOME_BINS is highest for both TARGET values.</a:t>
            </a:r>
            <a:endParaRPr lang="en-IN" dirty="0">
              <a:solidFill>
                <a:schemeClr val="bg1"/>
              </a:solidFill>
            </a:endParaRPr>
          </a:p>
        </p:txBody>
      </p:sp>
    </p:spTree>
    <p:extLst>
      <p:ext uri="{BB962C8B-B14F-4D97-AF65-F5344CB8AC3E}">
        <p14:creationId xmlns:p14="http://schemas.microsoft.com/office/powerpoint/2010/main" val="3762174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49"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023E90-0B14-8C4D-9065-011DF30FCFF5}"/>
              </a:ext>
            </a:extLst>
          </p:cNvPr>
          <p:cNvSpPr>
            <a:spLocks noGrp="1"/>
          </p:cNvSpPr>
          <p:nvPr>
            <p:ph type="title"/>
          </p:nvPr>
        </p:nvSpPr>
        <p:spPr>
          <a:xfrm>
            <a:off x="790515" y="769545"/>
            <a:ext cx="5952765" cy="3263119"/>
          </a:xfrm>
          <a:noFill/>
          <a:ln>
            <a:solidFill>
              <a:schemeClr val="bg1"/>
            </a:solidFill>
          </a:ln>
        </p:spPr>
        <p:txBody>
          <a:bodyPr vert="horz" lIns="274320" tIns="182880" rIns="274320" bIns="182880" rtlCol="0" anchor="ctr" anchorCtr="1">
            <a:normAutofit/>
          </a:bodyPr>
          <a:lstStyle/>
          <a:p>
            <a:r>
              <a:rPr lang="en-US" sz="4000">
                <a:solidFill>
                  <a:schemeClr val="bg1"/>
                </a:solidFill>
              </a:rPr>
              <a:t>Univariate analysis</a:t>
            </a:r>
          </a:p>
        </p:txBody>
      </p:sp>
      <p:sp>
        <p:nvSpPr>
          <p:cNvPr id="3" name="Text Placeholder 2">
            <a:extLst>
              <a:ext uri="{FF2B5EF4-FFF2-40B4-BE49-F238E27FC236}">
                <a16:creationId xmlns:a16="http://schemas.microsoft.com/office/drawing/2014/main" id="{5BA0BFA8-A74E-8ABC-1DC1-C02ABC76E8DF}"/>
              </a:ext>
            </a:extLst>
          </p:cNvPr>
          <p:cNvSpPr>
            <a:spLocks noGrp="1"/>
          </p:cNvSpPr>
          <p:nvPr>
            <p:ph type="body" idx="1"/>
          </p:nvPr>
        </p:nvSpPr>
        <p:spPr>
          <a:xfrm>
            <a:off x="790511" y="4392754"/>
            <a:ext cx="5911155" cy="1199683"/>
          </a:xfrm>
        </p:spPr>
        <p:txBody>
          <a:bodyPr vert="horz" lIns="91440" tIns="45720" rIns="91440" bIns="45720" rtlCol="0">
            <a:normAutofit/>
          </a:bodyPr>
          <a:lstStyle/>
          <a:p>
            <a:pPr algn="ctr"/>
            <a:r>
              <a:rPr lang="en-IN" b="1" i="0" dirty="0" err="1">
                <a:solidFill>
                  <a:schemeClr val="bg1"/>
                </a:solidFill>
                <a:effectLst/>
                <a:latin typeface="Helvetica Neue"/>
              </a:rPr>
              <a:t>Continous</a:t>
            </a:r>
            <a:r>
              <a:rPr lang="en-IN" b="1" i="0" dirty="0">
                <a:solidFill>
                  <a:schemeClr val="bg1"/>
                </a:solidFill>
                <a:effectLst/>
                <a:latin typeface="Helvetica Neue"/>
              </a:rPr>
              <a:t> Numeric Variables</a:t>
            </a:r>
          </a:p>
          <a:p>
            <a:pPr algn="ctr"/>
            <a:endParaRPr lang="en-US" sz="2000" kern="1200" dirty="0">
              <a:solidFill>
                <a:schemeClr val="bg1"/>
              </a:solidFill>
              <a:latin typeface="+mn-lt"/>
              <a:ea typeface="+mn-ea"/>
              <a:cs typeface="+mn-cs"/>
            </a:endParaRPr>
          </a:p>
        </p:txBody>
      </p:sp>
      <p:pic>
        <p:nvPicPr>
          <p:cNvPr id="7" name="Graphic 6" descr="Diagnostic">
            <a:extLst>
              <a:ext uri="{FF2B5EF4-FFF2-40B4-BE49-F238E27FC236}">
                <a16:creationId xmlns:a16="http://schemas.microsoft.com/office/drawing/2014/main" id="{163029DD-2F54-9691-3F74-035982F45C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9008" y="1638804"/>
            <a:ext cx="3419524" cy="3419524"/>
          </a:xfrm>
          <a:prstGeom prst="rect">
            <a:avLst/>
          </a:prstGeom>
        </p:spPr>
      </p:pic>
    </p:spTree>
    <p:extLst>
      <p:ext uri="{BB962C8B-B14F-4D97-AF65-F5344CB8AC3E}">
        <p14:creationId xmlns:p14="http://schemas.microsoft.com/office/powerpoint/2010/main" val="302372119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787178" y="1157099"/>
            <a:ext cx="3101340" cy="2138299"/>
          </a:xfrm>
        </p:spPr>
        <p:txBody>
          <a:bodyPr vert="horz" lIns="274320" tIns="182880" rIns="274320" bIns="182880" rtlCol="0" anchor="ctr" anchorCtr="1">
            <a:normAutofit/>
          </a:bodyPr>
          <a:lstStyle/>
          <a:p>
            <a:r>
              <a:rPr lang="en-US" sz="1600" b="1" i="0" dirty="0">
                <a:solidFill>
                  <a:schemeClr val="tx2"/>
                </a:solidFill>
                <a:effectLst/>
                <a:latin typeface="Helvetica Neue"/>
              </a:rPr>
              <a:t>Plotting AGE_GROUP and INCOME_BINS for TARGET-0 and TARGET-1</a:t>
            </a:r>
            <a:endParaRPr lang="en-US" sz="3600" b="1" dirty="0">
              <a:solidFill>
                <a:schemeClr val="tx2"/>
              </a:solidFill>
            </a:endParaRPr>
          </a:p>
        </p:txBody>
      </p:sp>
      <p:sp>
        <p:nvSpPr>
          <p:cNvPr id="4" name="Content Placeholder 3">
            <a:extLst>
              <a:ext uri="{FF2B5EF4-FFF2-40B4-BE49-F238E27FC236}">
                <a16:creationId xmlns:a16="http://schemas.microsoft.com/office/drawing/2014/main" id="{3A9C51B6-2479-FABE-0C64-BCD29418F92C}"/>
              </a:ext>
            </a:extLst>
          </p:cNvPr>
          <p:cNvSpPr>
            <a:spLocks noGrp="1"/>
          </p:cNvSpPr>
          <p:nvPr>
            <p:ph idx="1"/>
          </p:nvPr>
        </p:nvSpPr>
        <p:spPr/>
        <p:txBody>
          <a:bodyPr/>
          <a:lstStyle/>
          <a:p>
            <a:endParaRPr lang="en-IN" dirty="0"/>
          </a:p>
        </p:txBody>
      </p:sp>
      <p:sp>
        <p:nvSpPr>
          <p:cNvPr id="3" name="TextBox 2">
            <a:extLst>
              <a:ext uri="{FF2B5EF4-FFF2-40B4-BE49-F238E27FC236}">
                <a16:creationId xmlns:a16="http://schemas.microsoft.com/office/drawing/2014/main" id="{E213423D-E518-1385-525F-FCC1D2EEE445}"/>
              </a:ext>
            </a:extLst>
          </p:cNvPr>
          <p:cNvSpPr txBox="1"/>
          <p:nvPr/>
        </p:nvSpPr>
        <p:spPr>
          <a:xfrm>
            <a:off x="406177" y="3888065"/>
            <a:ext cx="4369023" cy="2062103"/>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solidFill>
                  <a:schemeClr val="bg1"/>
                </a:solidFill>
                <a:effectLst/>
                <a:latin typeface="Helvetica Neue"/>
              </a:rPr>
              <a:t>The density distribution for TARGET-0 and TARGET-1 are very similar for all the </a:t>
            </a:r>
            <a:r>
              <a:rPr lang="en-US" sz="1600" b="0" i="0" dirty="0" err="1">
                <a:solidFill>
                  <a:schemeClr val="bg1"/>
                </a:solidFill>
                <a:effectLst/>
                <a:latin typeface="Helvetica Neue"/>
              </a:rPr>
              <a:t>continous</a:t>
            </a:r>
            <a:r>
              <a:rPr lang="en-US" sz="1600" b="0" i="0" dirty="0">
                <a:solidFill>
                  <a:schemeClr val="bg1"/>
                </a:solidFill>
                <a:effectLst/>
                <a:latin typeface="Helvetica Neue"/>
              </a:rPr>
              <a:t> numeric variables. But we can find that applicants of age 20-40 years are more likely to have payment difficulties, as we can see the TARGET-1 line cover more are and has more density for age from 20-40</a:t>
            </a:r>
            <a:endParaRPr lang="en-IN" sz="1600" dirty="0">
              <a:solidFill>
                <a:schemeClr val="bg1"/>
              </a:solidFill>
            </a:endParaRPr>
          </a:p>
        </p:txBody>
      </p:sp>
      <p:pic>
        <p:nvPicPr>
          <p:cNvPr id="10242" name="Picture 2">
            <a:extLst>
              <a:ext uri="{FF2B5EF4-FFF2-40B4-BE49-F238E27FC236}">
                <a16:creationId xmlns:a16="http://schemas.microsoft.com/office/drawing/2014/main" id="{9C74F5CB-5E5D-321B-7F5B-CF102C461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8763" y="0"/>
            <a:ext cx="68532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999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49"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023E90-0B14-8C4D-9065-011DF30FCFF5}"/>
              </a:ext>
            </a:extLst>
          </p:cNvPr>
          <p:cNvSpPr>
            <a:spLocks noGrp="1"/>
          </p:cNvSpPr>
          <p:nvPr>
            <p:ph type="title"/>
          </p:nvPr>
        </p:nvSpPr>
        <p:spPr>
          <a:xfrm>
            <a:off x="790511" y="1717006"/>
            <a:ext cx="5952765" cy="3263119"/>
          </a:xfrm>
          <a:noFill/>
          <a:ln>
            <a:solidFill>
              <a:schemeClr val="bg1"/>
            </a:solidFill>
          </a:ln>
        </p:spPr>
        <p:txBody>
          <a:bodyPr vert="horz" lIns="274320" tIns="182880" rIns="274320" bIns="182880" rtlCol="0" anchor="ctr" anchorCtr="1">
            <a:normAutofit/>
          </a:bodyPr>
          <a:lstStyle/>
          <a:p>
            <a:r>
              <a:rPr lang="en-US" sz="4000" dirty="0">
                <a:solidFill>
                  <a:schemeClr val="bg1"/>
                </a:solidFill>
              </a:rPr>
              <a:t>bivariate analysis</a:t>
            </a:r>
          </a:p>
        </p:txBody>
      </p:sp>
      <p:pic>
        <p:nvPicPr>
          <p:cNvPr id="7" name="Graphic 6" descr="Diagnostic">
            <a:extLst>
              <a:ext uri="{FF2B5EF4-FFF2-40B4-BE49-F238E27FC236}">
                <a16:creationId xmlns:a16="http://schemas.microsoft.com/office/drawing/2014/main" id="{163029DD-2F54-9691-3F74-035982F45C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9008" y="1638804"/>
            <a:ext cx="3419524" cy="3419524"/>
          </a:xfrm>
          <a:prstGeom prst="rect">
            <a:avLst/>
          </a:prstGeom>
        </p:spPr>
      </p:pic>
    </p:spTree>
    <p:extLst>
      <p:ext uri="{BB962C8B-B14F-4D97-AF65-F5344CB8AC3E}">
        <p14:creationId xmlns:p14="http://schemas.microsoft.com/office/powerpoint/2010/main" val="339668917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A54C8-954D-6363-3E49-750CC5DE00C5}"/>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Application data</a:t>
            </a:r>
            <a:endParaRPr lang="en-US" sz="3200" dirty="0"/>
          </a:p>
        </p:txBody>
      </p:sp>
      <p:sp>
        <p:nvSpPr>
          <p:cNvPr id="3" name="Text Placeholder 2">
            <a:extLst>
              <a:ext uri="{FF2B5EF4-FFF2-40B4-BE49-F238E27FC236}">
                <a16:creationId xmlns:a16="http://schemas.microsoft.com/office/drawing/2014/main" id="{37A7916B-B8F4-D6DF-464C-901A1466C274}"/>
              </a:ext>
            </a:extLst>
          </p:cNvPr>
          <p:cNvSpPr>
            <a:spLocks noGrp="1"/>
          </p:cNvSpPr>
          <p:nvPr>
            <p:ph type="body" idx="1"/>
          </p:nvPr>
        </p:nvSpPr>
        <p:spPr>
          <a:xfrm>
            <a:off x="2695194" y="5688535"/>
            <a:ext cx="6801612" cy="536125"/>
          </a:xfrm>
        </p:spPr>
        <p:txBody>
          <a:bodyPr vert="horz" lIns="91440" tIns="45720" rIns="91440" bIns="45720" rtlCol="0">
            <a:normAutofit/>
          </a:bodyPr>
          <a:lstStyle/>
          <a:p>
            <a:pPr algn="ctr"/>
            <a:endParaRPr lang="en-US" sz="1800" kern="1200">
              <a:solidFill>
                <a:srgbClr val="FFFFFF"/>
              </a:solidFill>
              <a:latin typeface="+mn-lt"/>
              <a:ea typeface="+mn-ea"/>
              <a:cs typeface="+mn-cs"/>
            </a:endParaRPr>
          </a:p>
        </p:txBody>
      </p:sp>
      <p:pic>
        <p:nvPicPr>
          <p:cNvPr id="7" name="Graphic 6" descr="Database">
            <a:extLst>
              <a:ext uri="{FF2B5EF4-FFF2-40B4-BE49-F238E27FC236}">
                <a16:creationId xmlns:a16="http://schemas.microsoft.com/office/drawing/2014/main" id="{B4D00403-00F2-AE1D-25B6-BE7D051D64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3186512786"/>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06195" y="620811"/>
            <a:ext cx="3101340" cy="2138299"/>
          </a:xfrm>
        </p:spPr>
        <p:txBody>
          <a:bodyPr vert="horz" lIns="274320" tIns="182880" rIns="274320" bIns="182880" rtlCol="0" anchor="ctr" anchorCtr="1">
            <a:normAutofit/>
          </a:bodyPr>
          <a:lstStyle/>
          <a:p>
            <a:r>
              <a:rPr lang="en-US" sz="1800" b="1" i="0" dirty="0">
                <a:solidFill>
                  <a:schemeClr val="tx2"/>
                </a:solidFill>
                <a:effectLst/>
                <a:latin typeface="Helvetica Neue"/>
              </a:rPr>
              <a:t>INCOME_BINS vs AMT_CREDIT </a:t>
            </a:r>
            <a:r>
              <a:rPr lang="en-US" sz="2000" b="0" i="0" dirty="0">
                <a:solidFill>
                  <a:schemeClr val="tx2"/>
                </a:solidFill>
                <a:effectLst/>
                <a:latin typeface="Helvetica Neue"/>
              </a:rPr>
              <a:t>for TARGET-0 and 1</a:t>
            </a:r>
            <a:endParaRPr lang="en-US" sz="36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3C690B-DE64-EA53-9437-8D5115B41EE6}"/>
              </a:ext>
            </a:extLst>
          </p:cNvPr>
          <p:cNvSpPr txBox="1"/>
          <p:nvPr/>
        </p:nvSpPr>
        <p:spPr>
          <a:xfrm>
            <a:off x="200516" y="2995706"/>
            <a:ext cx="4488179" cy="3139321"/>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chemeClr val="bg1"/>
                </a:solidFill>
                <a:effectLst/>
                <a:latin typeface="Helvetica Neue"/>
              </a:rPr>
              <a:t>Credit Amount is directly dependent on Income Range, higher the income higher the credit.</a:t>
            </a:r>
            <a:br>
              <a:rPr lang="en-US" dirty="0">
                <a:solidFill>
                  <a:schemeClr val="bg1"/>
                </a:solidFill>
              </a:rPr>
            </a:br>
            <a:r>
              <a:rPr lang="en-US" b="0" i="0" dirty="0">
                <a:solidFill>
                  <a:schemeClr val="bg1"/>
                </a:solidFill>
                <a:effectLst/>
                <a:latin typeface="Helvetica Neue"/>
              </a:rPr>
              <a:t>We can now understand that the 'Very High' income group although </a:t>
            </a:r>
            <a:r>
              <a:rPr lang="en-US" b="0" i="0" dirty="0" err="1">
                <a:solidFill>
                  <a:schemeClr val="bg1"/>
                </a:solidFill>
                <a:effectLst/>
                <a:latin typeface="Helvetica Neue"/>
              </a:rPr>
              <a:t>doesnt</a:t>
            </a:r>
            <a:r>
              <a:rPr lang="en-US" b="0" i="0" dirty="0">
                <a:solidFill>
                  <a:schemeClr val="bg1"/>
                </a:solidFill>
                <a:effectLst/>
                <a:latin typeface="Helvetica Neue"/>
              </a:rPr>
              <a:t> have defaulters numbers as high as 'Medium' range, the Amount Credited is more and therefore the loss or default amount is more for 'Very High' Income Group.</a:t>
            </a:r>
          </a:p>
          <a:p>
            <a:pPr marL="285750" indent="-285750">
              <a:buFont typeface="Arial" panose="020B0604020202020204" pitchFamily="34" charset="0"/>
              <a:buChar char="•"/>
            </a:pPr>
            <a:endParaRPr lang="en-IN" dirty="0">
              <a:solidFill>
                <a:schemeClr val="bg1"/>
              </a:solidFill>
            </a:endParaRPr>
          </a:p>
        </p:txBody>
      </p:sp>
      <p:pic>
        <p:nvPicPr>
          <p:cNvPr id="11266" name="Picture 2">
            <a:extLst>
              <a:ext uri="{FF2B5EF4-FFF2-40B4-BE49-F238E27FC236}">
                <a16:creationId xmlns:a16="http://schemas.microsoft.com/office/drawing/2014/main" id="{DBC8FD87-174B-D439-9D95-2C3FEE52B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412" y="1517070"/>
            <a:ext cx="6540794" cy="3509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655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776478" y="1048187"/>
            <a:ext cx="3101340" cy="2138299"/>
          </a:xfrm>
        </p:spPr>
        <p:txBody>
          <a:bodyPr vert="horz" lIns="274320" tIns="182880" rIns="274320" bIns="182880" rtlCol="0" anchor="ctr" anchorCtr="1">
            <a:normAutofit/>
          </a:bodyPr>
          <a:lstStyle/>
          <a:p>
            <a:r>
              <a:rPr lang="en-US" sz="2000" b="1" i="0" dirty="0">
                <a:solidFill>
                  <a:schemeClr val="tx2"/>
                </a:solidFill>
                <a:effectLst/>
                <a:latin typeface="Helvetica Neue"/>
              </a:rPr>
              <a:t>AGE_GROUP vs AMT_CREDIT AND AGE vs AMT_CREDIT for </a:t>
            </a:r>
            <a:br>
              <a:rPr lang="en-US" sz="2000" b="1" i="0" dirty="0">
                <a:solidFill>
                  <a:schemeClr val="tx2"/>
                </a:solidFill>
                <a:effectLst/>
                <a:latin typeface="Helvetica Neue"/>
              </a:rPr>
            </a:br>
            <a:r>
              <a:rPr lang="en-US" sz="2000" b="1" i="0" dirty="0">
                <a:solidFill>
                  <a:schemeClr val="tx2"/>
                </a:solidFill>
                <a:effectLst/>
                <a:latin typeface="Helvetica Neue"/>
              </a:rPr>
              <a:t>TARGET-0 and 1</a:t>
            </a:r>
            <a:endParaRPr lang="en-US" sz="48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a:extLst>
              <a:ext uri="{FF2B5EF4-FFF2-40B4-BE49-F238E27FC236}">
                <a16:creationId xmlns:a16="http://schemas.microsoft.com/office/drawing/2014/main" id="{5FCEBFDF-A9CE-BD3C-63B2-798376F3F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0806" y="1117473"/>
            <a:ext cx="4144343" cy="1805971"/>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72C9505A-F0A9-F6C7-A3EA-8BF3DE754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807" y="3413334"/>
            <a:ext cx="3981844" cy="206830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0955EFE2-C75F-956B-81A3-A1DF3F94DB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3922" y="2096144"/>
            <a:ext cx="2370610" cy="21444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247E7C-56FF-E7D4-14CF-74C4BBE1717E}"/>
              </a:ext>
            </a:extLst>
          </p:cNvPr>
          <p:cNvSpPr txBox="1"/>
          <p:nvPr/>
        </p:nvSpPr>
        <p:spPr>
          <a:xfrm>
            <a:off x="160919" y="3671515"/>
            <a:ext cx="4488179" cy="1631216"/>
          </a:xfrm>
          <a:prstGeom prst="rect">
            <a:avLst/>
          </a:prstGeom>
          <a:noFill/>
        </p:spPr>
        <p:txBody>
          <a:bodyPr wrap="square" rtlCol="0">
            <a:spAutoFit/>
          </a:bodyPr>
          <a:lstStyle/>
          <a:p>
            <a:pPr marL="285750" indent="-285750">
              <a:buFont typeface="Arial" panose="020B0604020202020204" pitchFamily="34" charset="0"/>
              <a:buChar char="•"/>
            </a:pPr>
            <a:r>
              <a:rPr lang="en-US" sz="2000" b="0" i="0" dirty="0">
                <a:solidFill>
                  <a:schemeClr val="bg1"/>
                </a:solidFill>
                <a:effectLst/>
                <a:latin typeface="Helvetica Neue"/>
              </a:rPr>
              <a:t>The mean amount credited is high for age group 61-70 but the number of applicants for that age group is low , so no inference can be made of this relation</a:t>
            </a:r>
            <a:endParaRPr lang="en-IN" sz="2000" dirty="0">
              <a:solidFill>
                <a:schemeClr val="bg1"/>
              </a:solidFill>
            </a:endParaRPr>
          </a:p>
        </p:txBody>
      </p:sp>
    </p:spTree>
    <p:extLst>
      <p:ext uri="{BB962C8B-B14F-4D97-AF65-F5344CB8AC3E}">
        <p14:creationId xmlns:p14="http://schemas.microsoft.com/office/powerpoint/2010/main" val="3045518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14826" y="1133348"/>
            <a:ext cx="3101340" cy="2138299"/>
          </a:xfrm>
        </p:spPr>
        <p:txBody>
          <a:bodyPr vert="horz" lIns="274320" tIns="182880" rIns="274320" bIns="182880" rtlCol="0" anchor="ctr" anchorCtr="1">
            <a:normAutofit/>
          </a:bodyPr>
          <a:lstStyle/>
          <a:p>
            <a:r>
              <a:rPr lang="en-US" sz="1800" b="1" i="0" dirty="0">
                <a:solidFill>
                  <a:schemeClr val="tx2"/>
                </a:solidFill>
                <a:effectLst/>
                <a:latin typeface="Helvetica Neue"/>
              </a:rPr>
              <a:t>Plotting AGE_GROUP vs AMT_CREDIT with sum of AMT_CREDIT as aggregation.</a:t>
            </a:r>
            <a:endParaRPr lang="en-US" sz="44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3C690B-DE64-EA53-9437-8D5115B41EE6}"/>
              </a:ext>
            </a:extLst>
          </p:cNvPr>
          <p:cNvSpPr txBox="1"/>
          <p:nvPr/>
        </p:nvSpPr>
        <p:spPr>
          <a:xfrm>
            <a:off x="375262" y="3588563"/>
            <a:ext cx="4488179" cy="646331"/>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chemeClr val="bg1"/>
                </a:solidFill>
                <a:effectLst/>
                <a:latin typeface="Helvetica Neue"/>
              </a:rPr>
              <a:t>Age Group 31-40 has the highest defaulting Amount.</a:t>
            </a:r>
            <a:endParaRPr lang="en-IN" dirty="0">
              <a:solidFill>
                <a:schemeClr val="bg1"/>
              </a:solidFill>
            </a:endParaRPr>
          </a:p>
        </p:txBody>
      </p:sp>
      <p:pic>
        <p:nvPicPr>
          <p:cNvPr id="14338" name="Picture 2">
            <a:extLst>
              <a:ext uri="{FF2B5EF4-FFF2-40B4-BE49-F238E27FC236}">
                <a16:creationId xmlns:a16="http://schemas.microsoft.com/office/drawing/2014/main" id="{5F06F7FD-645D-99E9-EB6A-838C540754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2709" y="1404346"/>
            <a:ext cx="6321026" cy="3734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841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14826" y="1133348"/>
            <a:ext cx="3101340" cy="2138299"/>
          </a:xfrm>
        </p:spPr>
        <p:txBody>
          <a:bodyPr vert="horz" lIns="274320" tIns="182880" rIns="274320" bIns="182880" rtlCol="0" anchor="ctr" anchorCtr="1">
            <a:normAutofit/>
          </a:bodyPr>
          <a:lstStyle/>
          <a:p>
            <a:r>
              <a:rPr lang="en-US" sz="1800" b="1" i="0" dirty="0">
                <a:solidFill>
                  <a:schemeClr val="tx2"/>
                </a:solidFill>
                <a:effectLst/>
                <a:latin typeface="Helvetica Neue"/>
              </a:rPr>
              <a:t>NAME_EDUCATION_TYPE vs AMT_CREDIT</a:t>
            </a:r>
            <a:endParaRPr lang="en-US" sz="54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3C690B-DE64-EA53-9437-8D5115B41EE6}"/>
              </a:ext>
            </a:extLst>
          </p:cNvPr>
          <p:cNvSpPr txBox="1"/>
          <p:nvPr/>
        </p:nvSpPr>
        <p:spPr>
          <a:xfrm>
            <a:off x="121406" y="3587495"/>
            <a:ext cx="4488179" cy="1477328"/>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chemeClr val="bg1"/>
                </a:solidFill>
                <a:effectLst/>
                <a:latin typeface="Helvetica Neue"/>
              </a:rPr>
              <a:t>We can see that 'Academic degree' has the higher concentration in higher AMT_CREDIT range and median is more than other Education categories for TARGET-1</a:t>
            </a:r>
            <a:endParaRPr lang="en-IN" dirty="0">
              <a:solidFill>
                <a:schemeClr val="bg1"/>
              </a:solidFill>
            </a:endParaRPr>
          </a:p>
        </p:txBody>
      </p:sp>
      <p:pic>
        <p:nvPicPr>
          <p:cNvPr id="15364" name="Picture 4">
            <a:extLst>
              <a:ext uri="{FF2B5EF4-FFF2-40B4-BE49-F238E27FC236}">
                <a16:creationId xmlns:a16="http://schemas.microsoft.com/office/drawing/2014/main" id="{BEDAC474-C640-7901-BF94-07D5684B0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9042" y="847147"/>
            <a:ext cx="6556762" cy="3479012"/>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CFD634C7-9D91-31F9-FEE8-18EAACCC5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8211" y="4476989"/>
            <a:ext cx="3409794" cy="1175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430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14826" y="1133348"/>
            <a:ext cx="3101340" cy="2138299"/>
          </a:xfrm>
        </p:spPr>
        <p:txBody>
          <a:bodyPr vert="horz" lIns="274320" tIns="182880" rIns="274320" bIns="182880" rtlCol="0" anchor="ctr" anchorCtr="1">
            <a:normAutofit fontScale="90000"/>
          </a:bodyPr>
          <a:lstStyle/>
          <a:p>
            <a:br>
              <a:rPr lang="en-US" sz="1800" b="1" i="0" dirty="0">
                <a:solidFill>
                  <a:schemeClr val="tx2"/>
                </a:solidFill>
                <a:effectLst/>
                <a:latin typeface="Helvetica Neue"/>
              </a:rPr>
            </a:br>
            <a:br>
              <a:rPr lang="en-US" sz="1800" b="1" i="0" dirty="0">
                <a:solidFill>
                  <a:schemeClr val="tx2"/>
                </a:solidFill>
                <a:effectLst/>
                <a:latin typeface="Helvetica Neue"/>
              </a:rPr>
            </a:br>
            <a:r>
              <a:rPr lang="en-US" sz="1800" b="1" i="0" dirty="0">
                <a:solidFill>
                  <a:schemeClr val="tx2"/>
                </a:solidFill>
                <a:effectLst/>
                <a:latin typeface="Helvetica Neue"/>
              </a:rPr>
              <a:t>COUNTPLOT FOR NAME_EDUCATION_TYPE </a:t>
            </a:r>
            <a:br>
              <a:rPr lang="en-US" sz="1800" b="1" i="0" dirty="0">
                <a:solidFill>
                  <a:schemeClr val="tx2"/>
                </a:solidFill>
                <a:effectLst/>
                <a:latin typeface="Helvetica Neue"/>
              </a:rPr>
            </a:br>
            <a:r>
              <a:rPr lang="en-US" sz="1800" b="1" i="0" dirty="0">
                <a:solidFill>
                  <a:schemeClr val="tx2"/>
                </a:solidFill>
                <a:effectLst/>
                <a:latin typeface="Helvetica Neue"/>
              </a:rPr>
              <a:t>WITH</a:t>
            </a:r>
            <a:br>
              <a:rPr lang="en-US" sz="1800" b="1" i="0" dirty="0">
                <a:solidFill>
                  <a:schemeClr val="tx2"/>
                </a:solidFill>
                <a:effectLst/>
                <a:latin typeface="Helvetica Neue"/>
              </a:rPr>
            </a:br>
            <a:r>
              <a:rPr lang="en-US" sz="1800" b="1" i="0" dirty="0">
                <a:solidFill>
                  <a:schemeClr val="tx2"/>
                </a:solidFill>
                <a:effectLst/>
                <a:latin typeface="Helvetica Neue"/>
              </a:rPr>
              <a:t>INCOME_BINS </a:t>
            </a:r>
            <a:br>
              <a:rPr lang="en-US" sz="1800" b="1" i="0" dirty="0">
                <a:solidFill>
                  <a:schemeClr val="tx2"/>
                </a:solidFill>
                <a:effectLst/>
                <a:latin typeface="Helvetica Neue"/>
              </a:rPr>
            </a:br>
            <a:endParaRPr lang="en-US" sz="66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3C690B-DE64-EA53-9437-8D5115B41EE6}"/>
              </a:ext>
            </a:extLst>
          </p:cNvPr>
          <p:cNvSpPr txBox="1"/>
          <p:nvPr/>
        </p:nvSpPr>
        <p:spPr>
          <a:xfrm>
            <a:off x="121406" y="3587495"/>
            <a:ext cx="4488179" cy="1477328"/>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chemeClr val="bg1"/>
                </a:solidFill>
                <a:effectLst/>
                <a:latin typeface="Helvetica Neue"/>
              </a:rPr>
              <a:t>We can see that 'Secondary/secondary special' type has high number that others in Defaulters, and 'Medium' Income Range has the highest in all categories.</a:t>
            </a:r>
            <a:endParaRPr lang="en-IN" dirty="0">
              <a:solidFill>
                <a:schemeClr val="bg1"/>
              </a:solidFill>
            </a:endParaRPr>
          </a:p>
        </p:txBody>
      </p:sp>
      <p:pic>
        <p:nvPicPr>
          <p:cNvPr id="16386" name="Picture 2">
            <a:extLst>
              <a:ext uri="{FF2B5EF4-FFF2-40B4-BE49-F238E27FC236}">
                <a16:creationId xmlns:a16="http://schemas.microsoft.com/office/drawing/2014/main" id="{94A8AE14-A1BD-3419-FA7F-2E06F6DDA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2846" y="1562918"/>
            <a:ext cx="6420524" cy="3417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314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78630" y="1132206"/>
            <a:ext cx="3101340" cy="2138299"/>
          </a:xfrm>
        </p:spPr>
        <p:txBody>
          <a:bodyPr vert="horz" lIns="274320" tIns="182880" rIns="274320" bIns="182880" rtlCol="0" anchor="ctr" anchorCtr="1">
            <a:normAutofit/>
          </a:bodyPr>
          <a:lstStyle/>
          <a:p>
            <a:r>
              <a:rPr lang="en-US" sz="1200" b="1" i="0" dirty="0">
                <a:solidFill>
                  <a:schemeClr val="tx2"/>
                </a:solidFill>
                <a:effectLst/>
                <a:latin typeface="Helvetica Neue"/>
              </a:rPr>
              <a:t>NAME_EDUCATION_TYPE VS </a:t>
            </a:r>
            <a:br>
              <a:rPr lang="en-US" sz="1200" b="1" i="0" dirty="0">
                <a:solidFill>
                  <a:schemeClr val="tx2"/>
                </a:solidFill>
                <a:effectLst/>
                <a:latin typeface="Helvetica Neue"/>
              </a:rPr>
            </a:br>
            <a:r>
              <a:rPr lang="en-US" sz="1200" b="1" i="0" dirty="0">
                <a:solidFill>
                  <a:schemeClr val="tx2"/>
                </a:solidFill>
                <a:effectLst/>
                <a:latin typeface="Helvetica Neue"/>
              </a:rPr>
              <a:t>AMT_CREDIT</a:t>
            </a:r>
            <a:endParaRPr lang="en-US" sz="48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3C690B-DE64-EA53-9437-8D5115B41EE6}"/>
              </a:ext>
            </a:extLst>
          </p:cNvPr>
          <p:cNvSpPr txBox="1"/>
          <p:nvPr/>
        </p:nvSpPr>
        <p:spPr>
          <a:xfrm>
            <a:off x="121406" y="3587495"/>
            <a:ext cx="4488179" cy="175432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chemeClr val="bg1"/>
                </a:solidFill>
                <a:effectLst/>
                <a:latin typeface="Helvetica Neue"/>
              </a:rPr>
              <a:t>'Very High' Income range in 'Academic Degree' education type has the highest mean of Credit amount with Payment difficulties, indicating that Academic Degree holder with Very High income can default greater amounts.</a:t>
            </a:r>
            <a:endParaRPr lang="en-IN" dirty="0">
              <a:solidFill>
                <a:schemeClr val="bg1"/>
              </a:solidFill>
            </a:endParaRPr>
          </a:p>
        </p:txBody>
      </p:sp>
      <p:pic>
        <p:nvPicPr>
          <p:cNvPr id="17410" name="Picture 2">
            <a:extLst>
              <a:ext uri="{FF2B5EF4-FFF2-40B4-BE49-F238E27FC236}">
                <a16:creationId xmlns:a16="http://schemas.microsoft.com/office/drawing/2014/main" id="{7755EEF7-BB2F-6BE4-2F73-5F8C615E9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714" y="1442725"/>
            <a:ext cx="6517090" cy="151726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549B8DB9-A63F-CCF5-257C-02A39C204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714" y="3584500"/>
            <a:ext cx="6517090" cy="148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901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78630" y="1132206"/>
            <a:ext cx="3101340" cy="2138299"/>
          </a:xfrm>
        </p:spPr>
        <p:txBody>
          <a:bodyPr vert="horz" lIns="274320" tIns="182880" rIns="274320" bIns="182880" rtlCol="0" anchor="ctr" anchorCtr="1">
            <a:normAutofit/>
          </a:bodyPr>
          <a:lstStyle/>
          <a:p>
            <a:r>
              <a:rPr lang="en-US" sz="1400" b="1" i="0" dirty="0">
                <a:solidFill>
                  <a:schemeClr val="tx2"/>
                </a:solidFill>
                <a:effectLst/>
                <a:latin typeface="Helvetica Neue"/>
              </a:rPr>
              <a:t>INCOME_BINS,</a:t>
            </a:r>
            <a:br>
              <a:rPr lang="en-US" sz="1400" b="1" i="0" dirty="0">
                <a:solidFill>
                  <a:schemeClr val="tx2"/>
                </a:solidFill>
                <a:effectLst/>
                <a:latin typeface="Helvetica Neue"/>
              </a:rPr>
            </a:br>
            <a:r>
              <a:rPr lang="en-US" sz="1400" b="1" i="0" dirty="0">
                <a:solidFill>
                  <a:schemeClr val="tx2"/>
                </a:solidFill>
                <a:effectLst/>
                <a:latin typeface="Helvetica Neue"/>
              </a:rPr>
              <a:t>NAME_INCOME_TYPE and </a:t>
            </a:r>
            <a:br>
              <a:rPr lang="en-US" sz="1400" b="1" i="0" dirty="0">
                <a:solidFill>
                  <a:schemeClr val="tx2"/>
                </a:solidFill>
                <a:effectLst/>
                <a:latin typeface="Helvetica Neue"/>
              </a:rPr>
            </a:br>
            <a:r>
              <a:rPr lang="en-US" sz="1400" b="1" i="0" dirty="0">
                <a:solidFill>
                  <a:schemeClr val="tx2"/>
                </a:solidFill>
                <a:effectLst/>
                <a:latin typeface="Helvetica Neue"/>
              </a:rPr>
              <a:t>AMT_CREDIT</a:t>
            </a:r>
            <a:endParaRPr lang="en-US" sz="66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3C690B-DE64-EA53-9437-8D5115B41EE6}"/>
              </a:ext>
            </a:extLst>
          </p:cNvPr>
          <p:cNvSpPr txBox="1"/>
          <p:nvPr/>
        </p:nvSpPr>
        <p:spPr>
          <a:xfrm>
            <a:off x="121406" y="3587495"/>
            <a:ext cx="4488179" cy="175432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chemeClr val="bg1"/>
                </a:solidFill>
                <a:effectLst/>
                <a:latin typeface="Helvetica Neue"/>
              </a:rPr>
              <a:t>People in maternity leave have larger credit amount mean in TARGET-1 data, people in maternity leave are </a:t>
            </a:r>
            <a:r>
              <a:rPr lang="en-US" b="0" i="0" dirty="0" err="1">
                <a:solidFill>
                  <a:schemeClr val="bg1"/>
                </a:solidFill>
                <a:effectLst/>
                <a:latin typeface="Helvetica Neue"/>
              </a:rPr>
              <a:t>mre</a:t>
            </a:r>
            <a:r>
              <a:rPr lang="en-US" b="0" i="0" dirty="0">
                <a:solidFill>
                  <a:schemeClr val="bg1"/>
                </a:solidFill>
                <a:effectLst/>
                <a:latin typeface="Helvetica Neue"/>
              </a:rPr>
              <a:t> </a:t>
            </a:r>
            <a:r>
              <a:rPr lang="en-US" b="0" i="0" dirty="0" err="1">
                <a:solidFill>
                  <a:schemeClr val="bg1"/>
                </a:solidFill>
                <a:effectLst/>
                <a:latin typeface="Helvetica Neue"/>
              </a:rPr>
              <a:t>likley</a:t>
            </a:r>
            <a:r>
              <a:rPr lang="en-US" b="0" i="0" dirty="0">
                <a:solidFill>
                  <a:schemeClr val="bg1"/>
                </a:solidFill>
                <a:effectLst/>
                <a:latin typeface="Helvetica Neue"/>
              </a:rPr>
              <a:t> have payment difficulties compared to others and the default amount can be </a:t>
            </a:r>
            <a:r>
              <a:rPr lang="en-US" b="0" i="0" dirty="0" err="1">
                <a:solidFill>
                  <a:schemeClr val="bg1"/>
                </a:solidFill>
                <a:effectLst/>
                <a:latin typeface="Helvetica Neue"/>
              </a:rPr>
              <a:t>bigeer</a:t>
            </a:r>
            <a:r>
              <a:rPr lang="en-US" b="0" i="0" dirty="0">
                <a:solidFill>
                  <a:schemeClr val="bg1"/>
                </a:solidFill>
                <a:effectLst/>
                <a:latin typeface="Helvetica Neue"/>
              </a:rPr>
              <a:t> than others.</a:t>
            </a:r>
            <a:endParaRPr lang="en-IN" dirty="0">
              <a:solidFill>
                <a:schemeClr val="bg1"/>
              </a:solidFill>
            </a:endParaRPr>
          </a:p>
        </p:txBody>
      </p:sp>
      <p:pic>
        <p:nvPicPr>
          <p:cNvPr id="18434" name="Picture 2">
            <a:extLst>
              <a:ext uri="{FF2B5EF4-FFF2-40B4-BE49-F238E27FC236}">
                <a16:creationId xmlns:a16="http://schemas.microsoft.com/office/drawing/2014/main" id="{7657ABAD-B544-4AC1-5A14-E029875B45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513" y="1662979"/>
            <a:ext cx="6509291" cy="321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101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78630" y="1132206"/>
            <a:ext cx="3101340" cy="2138299"/>
          </a:xfrm>
        </p:spPr>
        <p:txBody>
          <a:bodyPr vert="horz" lIns="274320" tIns="182880" rIns="274320" bIns="182880" rtlCol="0" anchor="ctr" anchorCtr="1">
            <a:normAutofit/>
          </a:bodyPr>
          <a:lstStyle/>
          <a:p>
            <a:r>
              <a:rPr lang="en-IN" sz="1600" b="1" i="0" dirty="0">
                <a:solidFill>
                  <a:schemeClr val="tx2"/>
                </a:solidFill>
                <a:effectLst/>
                <a:latin typeface="Helvetica Neue"/>
              </a:rPr>
              <a:t>Gender vs Target</a:t>
            </a:r>
            <a:endParaRPr lang="en-US" sz="88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3C690B-DE64-EA53-9437-8D5115B41EE6}"/>
              </a:ext>
            </a:extLst>
          </p:cNvPr>
          <p:cNvSpPr txBox="1"/>
          <p:nvPr/>
        </p:nvSpPr>
        <p:spPr>
          <a:xfrm>
            <a:off x="121406" y="3587495"/>
            <a:ext cx="4488179" cy="2585323"/>
          </a:xfrm>
          <a:prstGeom prst="rect">
            <a:avLst/>
          </a:prstGeom>
          <a:noFill/>
        </p:spPr>
        <p:txBody>
          <a:bodyPr wrap="square" rtlCol="0">
            <a:spAutoFit/>
          </a:bodyPr>
          <a:lstStyle/>
          <a:p>
            <a:pPr marL="285750" indent="-285750">
              <a:buFont typeface="Arial" panose="020B0604020202020204" pitchFamily="34" charset="0"/>
              <a:buChar char="•"/>
            </a:pPr>
            <a:r>
              <a:rPr lang="en-US" b="0" i="0" dirty="0" err="1">
                <a:solidFill>
                  <a:schemeClr val="bg1"/>
                </a:solidFill>
                <a:effectLst/>
                <a:latin typeface="Helvetica Neue"/>
              </a:rPr>
              <a:t>Eventhough</a:t>
            </a:r>
            <a:r>
              <a:rPr lang="en-US" b="0" i="0" dirty="0">
                <a:solidFill>
                  <a:schemeClr val="bg1"/>
                </a:solidFill>
                <a:effectLst/>
                <a:latin typeface="Helvetica Neue"/>
              </a:rPr>
              <a:t> the highest number of applicants is Females, the average Credit Amount for client with payment difficulties is almost similar for both Male and Females, which implies that Males are more likely to have payment difficulties for higher credit </a:t>
            </a:r>
            <a:r>
              <a:rPr lang="en-US" b="0" i="0" dirty="0" err="1">
                <a:solidFill>
                  <a:schemeClr val="bg1"/>
                </a:solidFill>
                <a:effectLst/>
                <a:latin typeface="Helvetica Neue"/>
              </a:rPr>
              <a:t>ammount</a:t>
            </a:r>
            <a:r>
              <a:rPr lang="en-US" b="0" i="0" dirty="0">
                <a:solidFill>
                  <a:schemeClr val="bg1"/>
                </a:solidFill>
                <a:effectLst/>
                <a:latin typeface="Helvetica Neue"/>
              </a:rPr>
              <a:t>, meaning Males have greater Defaulting amount ratio.</a:t>
            </a:r>
            <a:endParaRPr lang="en-IN" dirty="0">
              <a:solidFill>
                <a:schemeClr val="bg1"/>
              </a:solidFill>
            </a:endParaRPr>
          </a:p>
        </p:txBody>
      </p:sp>
      <p:pic>
        <p:nvPicPr>
          <p:cNvPr id="19458" name="Picture 2">
            <a:extLst>
              <a:ext uri="{FF2B5EF4-FFF2-40B4-BE49-F238E27FC236}">
                <a16:creationId xmlns:a16="http://schemas.microsoft.com/office/drawing/2014/main" id="{FAA88695-C9CE-E452-D6DA-DCDF1BC82E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7686" y="802767"/>
            <a:ext cx="4331582" cy="2249974"/>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EDC35223-0252-0EEF-D153-5631373B8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9066" y="3270505"/>
            <a:ext cx="3868083" cy="2064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BDF4198-3FE3-5EB4-E9FF-5E074E787639}"/>
              </a:ext>
            </a:extLst>
          </p:cNvPr>
          <p:cNvPicPr>
            <a:picLocks noChangeAspect="1"/>
          </p:cNvPicPr>
          <p:nvPr/>
        </p:nvPicPr>
        <p:blipFill>
          <a:blip r:embed="rId4"/>
          <a:stretch>
            <a:fillRect/>
          </a:stretch>
        </p:blipFill>
        <p:spPr>
          <a:xfrm>
            <a:off x="5671116" y="5279759"/>
            <a:ext cx="5344271" cy="333422"/>
          </a:xfrm>
          <a:prstGeom prst="rect">
            <a:avLst/>
          </a:prstGeom>
        </p:spPr>
      </p:pic>
    </p:spTree>
    <p:extLst>
      <p:ext uri="{BB962C8B-B14F-4D97-AF65-F5344CB8AC3E}">
        <p14:creationId xmlns:p14="http://schemas.microsoft.com/office/powerpoint/2010/main" val="2476374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78630" y="1132206"/>
            <a:ext cx="3101340" cy="2138299"/>
          </a:xfrm>
        </p:spPr>
        <p:txBody>
          <a:bodyPr vert="horz" lIns="274320" tIns="182880" rIns="274320" bIns="182880" rtlCol="0" anchor="ctr" anchorCtr="1">
            <a:normAutofit/>
          </a:bodyPr>
          <a:lstStyle/>
          <a:p>
            <a:r>
              <a:rPr lang="en-US" sz="1400" b="1" i="0" dirty="0">
                <a:solidFill>
                  <a:schemeClr val="tx2"/>
                </a:solidFill>
                <a:effectLst/>
                <a:latin typeface="Helvetica Neue"/>
              </a:rPr>
              <a:t>AGE_GROUP and NAME_FAMILY_STATUS</a:t>
            </a:r>
            <a:endParaRPr lang="en-US" sz="96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3C690B-DE64-EA53-9437-8D5115B41EE6}"/>
              </a:ext>
            </a:extLst>
          </p:cNvPr>
          <p:cNvSpPr txBox="1"/>
          <p:nvPr/>
        </p:nvSpPr>
        <p:spPr>
          <a:xfrm>
            <a:off x="121406" y="3587495"/>
            <a:ext cx="4488179" cy="923330"/>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chemeClr val="bg1"/>
                </a:solidFill>
                <a:effectLst/>
                <a:latin typeface="Helvetica Neue"/>
              </a:rPr>
              <a:t>Married applicant in the age group 25-35 </a:t>
            </a:r>
            <a:r>
              <a:rPr lang="en-US" b="0" i="0" dirty="0" err="1">
                <a:solidFill>
                  <a:schemeClr val="bg1"/>
                </a:solidFill>
                <a:effectLst/>
                <a:latin typeface="Helvetica Neue"/>
              </a:rPr>
              <a:t>amd</a:t>
            </a:r>
            <a:r>
              <a:rPr lang="en-US" b="0" i="0" dirty="0">
                <a:solidFill>
                  <a:schemeClr val="bg1"/>
                </a:solidFill>
                <a:effectLst/>
                <a:latin typeface="Helvetica Neue"/>
              </a:rPr>
              <a:t> 35-45 is the largest group of applicant with payment difficulties.</a:t>
            </a:r>
            <a:endParaRPr lang="en-IN" dirty="0">
              <a:solidFill>
                <a:schemeClr val="bg1"/>
              </a:solidFill>
            </a:endParaRPr>
          </a:p>
        </p:txBody>
      </p:sp>
      <p:pic>
        <p:nvPicPr>
          <p:cNvPr id="20482" name="Picture 2">
            <a:extLst>
              <a:ext uri="{FF2B5EF4-FFF2-40B4-BE49-F238E27FC236}">
                <a16:creationId xmlns:a16="http://schemas.microsoft.com/office/drawing/2014/main" id="{8691E9C0-75AC-4471-F593-291697927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412" y="1506006"/>
            <a:ext cx="6541508" cy="2391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770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49"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190467-1E29-F736-02D3-B3A7651B7732}"/>
              </a:ext>
            </a:extLst>
          </p:cNvPr>
          <p:cNvSpPr>
            <a:spLocks noGrp="1"/>
          </p:cNvSpPr>
          <p:nvPr>
            <p:ph type="title"/>
          </p:nvPr>
        </p:nvSpPr>
        <p:spPr>
          <a:xfrm>
            <a:off x="790941" y="1797440"/>
            <a:ext cx="5952765" cy="3263119"/>
          </a:xfrm>
          <a:noFill/>
          <a:ln>
            <a:solidFill>
              <a:schemeClr val="bg1"/>
            </a:solidFill>
          </a:ln>
        </p:spPr>
        <p:txBody>
          <a:bodyPr vert="horz" lIns="274320" tIns="182880" rIns="274320" bIns="182880" rtlCol="0" anchor="ctr" anchorCtr="1">
            <a:normAutofit/>
          </a:bodyPr>
          <a:lstStyle/>
          <a:p>
            <a:pPr algn="l"/>
            <a:r>
              <a:rPr lang="en-US" sz="2800" b="1" i="0" dirty="0">
                <a:solidFill>
                  <a:schemeClr val="bg1"/>
                </a:solidFill>
                <a:effectLst/>
                <a:latin typeface="Helvetica Neue"/>
              </a:rPr>
              <a:t>Correlation between variables in TARGET-0 and TARGET-1</a:t>
            </a:r>
          </a:p>
        </p:txBody>
      </p:sp>
      <p:pic>
        <p:nvPicPr>
          <p:cNvPr id="7" name="Graphic 6" descr="Statistics">
            <a:extLst>
              <a:ext uri="{FF2B5EF4-FFF2-40B4-BE49-F238E27FC236}">
                <a16:creationId xmlns:a16="http://schemas.microsoft.com/office/drawing/2014/main" id="{563293DE-F34F-CDFD-8783-3251EE0D3C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9008" y="1638804"/>
            <a:ext cx="3419524" cy="3419524"/>
          </a:xfrm>
          <a:prstGeom prst="rect">
            <a:avLst/>
          </a:prstGeom>
        </p:spPr>
      </p:pic>
    </p:spTree>
    <p:extLst>
      <p:ext uri="{BB962C8B-B14F-4D97-AF65-F5344CB8AC3E}">
        <p14:creationId xmlns:p14="http://schemas.microsoft.com/office/powerpoint/2010/main" val="57683326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49"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B6518F-AD43-FB13-EAD1-38BEF991991D}"/>
              </a:ext>
            </a:extLst>
          </p:cNvPr>
          <p:cNvSpPr>
            <a:spLocks noGrp="1"/>
          </p:cNvSpPr>
          <p:nvPr>
            <p:ph type="title"/>
          </p:nvPr>
        </p:nvSpPr>
        <p:spPr>
          <a:xfrm>
            <a:off x="790515" y="769545"/>
            <a:ext cx="5952765" cy="3263119"/>
          </a:xfrm>
          <a:noFill/>
          <a:ln>
            <a:solidFill>
              <a:schemeClr val="bg1"/>
            </a:solidFill>
          </a:ln>
        </p:spPr>
        <p:txBody>
          <a:bodyPr vert="horz" lIns="274320" tIns="182880" rIns="274320" bIns="182880" rtlCol="0" anchor="ctr" anchorCtr="1">
            <a:normAutofit/>
          </a:bodyPr>
          <a:lstStyle/>
          <a:p>
            <a:r>
              <a:rPr lang="en-US" sz="4000" dirty="0">
                <a:solidFill>
                  <a:schemeClr val="bg1"/>
                </a:solidFill>
              </a:rPr>
              <a:t>Univariate analysis</a:t>
            </a:r>
          </a:p>
        </p:txBody>
      </p:sp>
      <p:sp>
        <p:nvSpPr>
          <p:cNvPr id="3" name="Text Placeholder 2">
            <a:extLst>
              <a:ext uri="{FF2B5EF4-FFF2-40B4-BE49-F238E27FC236}">
                <a16:creationId xmlns:a16="http://schemas.microsoft.com/office/drawing/2014/main" id="{8AFDF815-30A9-825E-C5E0-105997A3EE24}"/>
              </a:ext>
            </a:extLst>
          </p:cNvPr>
          <p:cNvSpPr>
            <a:spLocks noGrp="1"/>
          </p:cNvSpPr>
          <p:nvPr>
            <p:ph type="body" idx="1"/>
          </p:nvPr>
        </p:nvSpPr>
        <p:spPr>
          <a:xfrm>
            <a:off x="790511" y="4392754"/>
            <a:ext cx="5911155" cy="1199683"/>
          </a:xfrm>
        </p:spPr>
        <p:txBody>
          <a:bodyPr vert="horz" lIns="91440" tIns="45720" rIns="91440" bIns="45720" rtlCol="0">
            <a:normAutofit/>
          </a:bodyPr>
          <a:lstStyle/>
          <a:p>
            <a:pPr algn="ctr"/>
            <a:r>
              <a:rPr lang="en-US" sz="4400" kern="1200" dirty="0">
                <a:solidFill>
                  <a:schemeClr val="bg1"/>
                </a:solidFill>
                <a:latin typeface="+mn-lt"/>
                <a:ea typeface="+mn-ea"/>
                <a:cs typeface="+mn-cs"/>
              </a:rPr>
              <a:t>Categorical Variables</a:t>
            </a:r>
          </a:p>
        </p:txBody>
      </p:sp>
      <p:pic>
        <p:nvPicPr>
          <p:cNvPr id="7" name="Graphic 6" descr="Bar chart">
            <a:extLst>
              <a:ext uri="{FF2B5EF4-FFF2-40B4-BE49-F238E27FC236}">
                <a16:creationId xmlns:a16="http://schemas.microsoft.com/office/drawing/2014/main" id="{08878F3B-0FC1-2BD5-4F37-C2583F375F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9008" y="1638804"/>
            <a:ext cx="3419524" cy="3419524"/>
          </a:xfrm>
          <a:prstGeom prst="rect">
            <a:avLst/>
          </a:prstGeom>
        </p:spPr>
      </p:pic>
    </p:spTree>
    <p:extLst>
      <p:ext uri="{BB962C8B-B14F-4D97-AF65-F5344CB8AC3E}">
        <p14:creationId xmlns:p14="http://schemas.microsoft.com/office/powerpoint/2010/main" val="1515033292"/>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6BB47-6921-8036-B8F1-4102E10C52B4}"/>
              </a:ext>
            </a:extLst>
          </p:cNvPr>
          <p:cNvSpPr>
            <a:spLocks noGrp="1"/>
          </p:cNvSpPr>
          <p:nvPr>
            <p:ph type="title"/>
          </p:nvPr>
        </p:nvSpPr>
        <p:spPr>
          <a:xfrm>
            <a:off x="2545173" y="225783"/>
            <a:ext cx="6755846" cy="448472"/>
          </a:xfrm>
        </p:spPr>
        <p:txBody>
          <a:bodyPr>
            <a:normAutofit fontScale="90000"/>
          </a:bodyPr>
          <a:lstStyle/>
          <a:p>
            <a:r>
              <a:rPr lang="en-US" sz="1800" b="1" i="0" dirty="0">
                <a:solidFill>
                  <a:srgbClr val="000000"/>
                </a:solidFill>
                <a:effectLst/>
                <a:latin typeface="Helvetica Neue"/>
              </a:rPr>
              <a:t>Correlation between variables in TARGET-0</a:t>
            </a:r>
            <a:endParaRPr lang="en-IN" dirty="0"/>
          </a:p>
        </p:txBody>
      </p:sp>
      <p:pic>
        <p:nvPicPr>
          <p:cNvPr id="4" name="Picture 2">
            <a:extLst>
              <a:ext uri="{FF2B5EF4-FFF2-40B4-BE49-F238E27FC236}">
                <a16:creationId xmlns:a16="http://schemas.microsoft.com/office/drawing/2014/main" id="{2D0DAECA-5372-9D17-6EFF-9C39BAA1BD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0074" y="777073"/>
            <a:ext cx="9531851" cy="5965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599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6BB47-6921-8036-B8F1-4102E10C52B4}"/>
              </a:ext>
            </a:extLst>
          </p:cNvPr>
          <p:cNvSpPr>
            <a:spLocks noGrp="1"/>
          </p:cNvSpPr>
          <p:nvPr>
            <p:ph type="title"/>
          </p:nvPr>
        </p:nvSpPr>
        <p:spPr>
          <a:xfrm>
            <a:off x="2545173" y="225783"/>
            <a:ext cx="6755846" cy="448472"/>
          </a:xfrm>
        </p:spPr>
        <p:txBody>
          <a:bodyPr>
            <a:normAutofit fontScale="90000"/>
          </a:bodyPr>
          <a:lstStyle/>
          <a:p>
            <a:r>
              <a:rPr lang="en-US" sz="1800" b="1" i="0" dirty="0">
                <a:solidFill>
                  <a:srgbClr val="000000"/>
                </a:solidFill>
                <a:effectLst/>
                <a:latin typeface="Helvetica Neue"/>
              </a:rPr>
              <a:t>Correlation between variables in TARGET-1</a:t>
            </a:r>
            <a:endParaRPr lang="en-IN" dirty="0"/>
          </a:p>
        </p:txBody>
      </p:sp>
      <p:sp>
        <p:nvSpPr>
          <p:cNvPr id="3" name="Content Placeholder 2">
            <a:extLst>
              <a:ext uri="{FF2B5EF4-FFF2-40B4-BE49-F238E27FC236}">
                <a16:creationId xmlns:a16="http://schemas.microsoft.com/office/drawing/2014/main" id="{855B2B0E-17B0-A250-C70E-59DBE82C6F16}"/>
              </a:ext>
            </a:extLst>
          </p:cNvPr>
          <p:cNvSpPr>
            <a:spLocks noGrp="1"/>
          </p:cNvSpPr>
          <p:nvPr>
            <p:ph idx="1"/>
          </p:nvPr>
        </p:nvSpPr>
        <p:spPr/>
        <p:txBody>
          <a:bodyPr/>
          <a:lstStyle/>
          <a:p>
            <a:endParaRPr lang="en-IN"/>
          </a:p>
        </p:txBody>
      </p:sp>
      <p:pic>
        <p:nvPicPr>
          <p:cNvPr id="22530" name="Picture 2">
            <a:extLst>
              <a:ext uri="{FF2B5EF4-FFF2-40B4-BE49-F238E27FC236}">
                <a16:creationId xmlns:a16="http://schemas.microsoft.com/office/drawing/2014/main" id="{329AAB90-495A-C0D8-B417-ABC7D3C1B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055" y="770512"/>
            <a:ext cx="9725890" cy="6087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319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6BB47-6921-8036-B8F1-4102E10C52B4}"/>
              </a:ext>
            </a:extLst>
          </p:cNvPr>
          <p:cNvSpPr>
            <a:spLocks noGrp="1"/>
          </p:cNvSpPr>
          <p:nvPr>
            <p:ph type="title"/>
          </p:nvPr>
        </p:nvSpPr>
        <p:spPr>
          <a:xfrm>
            <a:off x="2545173" y="225783"/>
            <a:ext cx="6755846" cy="448472"/>
          </a:xfrm>
        </p:spPr>
        <p:txBody>
          <a:bodyPr>
            <a:noAutofit/>
          </a:bodyPr>
          <a:lstStyle/>
          <a:p>
            <a:r>
              <a:rPr lang="en-US" sz="1400" b="1" i="0" dirty="0">
                <a:solidFill>
                  <a:srgbClr val="000000"/>
                </a:solidFill>
                <a:effectLst/>
                <a:latin typeface="Helvetica Neue"/>
              </a:rPr>
              <a:t>INCOME_BINS VS AGE_GROUP </a:t>
            </a:r>
            <a:br>
              <a:rPr lang="en-US" sz="1400" b="1" i="0" dirty="0">
                <a:solidFill>
                  <a:srgbClr val="000000"/>
                </a:solidFill>
                <a:effectLst/>
                <a:latin typeface="Helvetica Neue"/>
              </a:rPr>
            </a:br>
            <a:r>
              <a:rPr lang="en-US" sz="1400" b="1" i="0" dirty="0">
                <a:solidFill>
                  <a:srgbClr val="000000"/>
                </a:solidFill>
                <a:effectLst/>
                <a:latin typeface="Helvetica Neue"/>
              </a:rPr>
              <a:t>AGGREGATED ON AMT_CREDIT FOR MEAN</a:t>
            </a:r>
            <a:endParaRPr lang="en-IN" sz="2400" dirty="0"/>
          </a:p>
        </p:txBody>
      </p:sp>
      <p:sp>
        <p:nvSpPr>
          <p:cNvPr id="4" name="Title 1">
            <a:extLst>
              <a:ext uri="{FF2B5EF4-FFF2-40B4-BE49-F238E27FC236}">
                <a16:creationId xmlns:a16="http://schemas.microsoft.com/office/drawing/2014/main" id="{F7BFB662-0FFC-66D3-50D5-DBDC3F084104}"/>
              </a:ext>
            </a:extLst>
          </p:cNvPr>
          <p:cNvSpPr txBox="1">
            <a:spLocks/>
          </p:cNvSpPr>
          <p:nvPr/>
        </p:nvSpPr>
        <p:spPr bwMode="black">
          <a:xfrm>
            <a:off x="1441390" y="1351850"/>
            <a:ext cx="3737094" cy="44847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1400" b="1" dirty="0">
                <a:solidFill>
                  <a:srgbClr val="000000"/>
                </a:solidFill>
                <a:latin typeface="Helvetica Neue"/>
              </a:rPr>
              <a:t>TARGET-0</a:t>
            </a:r>
            <a:endParaRPr lang="en-IN" sz="2400" dirty="0"/>
          </a:p>
        </p:txBody>
      </p:sp>
      <p:sp>
        <p:nvSpPr>
          <p:cNvPr id="5" name="Title 1">
            <a:extLst>
              <a:ext uri="{FF2B5EF4-FFF2-40B4-BE49-F238E27FC236}">
                <a16:creationId xmlns:a16="http://schemas.microsoft.com/office/drawing/2014/main" id="{4CD6113E-D4ED-822E-F3E0-9AA0151857B2}"/>
              </a:ext>
            </a:extLst>
          </p:cNvPr>
          <p:cNvSpPr txBox="1">
            <a:spLocks/>
          </p:cNvSpPr>
          <p:nvPr/>
        </p:nvSpPr>
        <p:spPr bwMode="black">
          <a:xfrm>
            <a:off x="7148453" y="1351850"/>
            <a:ext cx="3737094" cy="44847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1400" b="1" dirty="0">
                <a:solidFill>
                  <a:srgbClr val="000000"/>
                </a:solidFill>
                <a:latin typeface="Helvetica Neue"/>
              </a:rPr>
              <a:t>TARGET-1</a:t>
            </a:r>
            <a:endParaRPr lang="en-IN" sz="2400" dirty="0"/>
          </a:p>
        </p:txBody>
      </p:sp>
      <p:pic>
        <p:nvPicPr>
          <p:cNvPr id="24578" name="Picture 2">
            <a:extLst>
              <a:ext uri="{FF2B5EF4-FFF2-40B4-BE49-F238E27FC236}">
                <a16:creationId xmlns:a16="http://schemas.microsoft.com/office/drawing/2014/main" id="{6DA425C7-D758-51BE-6A2E-8D83F436C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2384425"/>
            <a:ext cx="5572125" cy="2800350"/>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a:extLst>
              <a:ext uri="{FF2B5EF4-FFF2-40B4-BE49-F238E27FC236}">
                <a16:creationId xmlns:a16="http://schemas.microsoft.com/office/drawing/2014/main" id="{CADBD4AD-8BBB-3D22-328A-BF24D14DB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938" y="2368516"/>
            <a:ext cx="5572125"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731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A54C8-954D-6363-3E49-750CC5DE00C5}"/>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pPr algn="l"/>
            <a:r>
              <a:rPr lang="en-IN" sz="4400" b="1" i="0" dirty="0">
                <a:solidFill>
                  <a:srgbClr val="000000"/>
                </a:solidFill>
                <a:effectLst/>
                <a:latin typeface="Helvetica Neue"/>
              </a:rPr>
              <a:t>PREVIOUS APPLICATION</a:t>
            </a:r>
          </a:p>
        </p:txBody>
      </p:sp>
      <p:pic>
        <p:nvPicPr>
          <p:cNvPr id="7" name="Graphic 6" descr="Database">
            <a:extLst>
              <a:ext uri="{FF2B5EF4-FFF2-40B4-BE49-F238E27FC236}">
                <a16:creationId xmlns:a16="http://schemas.microsoft.com/office/drawing/2014/main" id="{B4D00403-00F2-AE1D-25B6-BE7D051D64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5346" y="640078"/>
            <a:ext cx="3301307" cy="3301307"/>
          </a:xfrm>
          <a:prstGeom prst="rect">
            <a:avLst/>
          </a:prstGeom>
        </p:spPr>
      </p:pic>
    </p:spTree>
    <p:extLst>
      <p:ext uri="{BB962C8B-B14F-4D97-AF65-F5344CB8AC3E}">
        <p14:creationId xmlns:p14="http://schemas.microsoft.com/office/powerpoint/2010/main" val="2481697411"/>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49"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B6518F-AD43-FB13-EAD1-38BEF991991D}"/>
              </a:ext>
            </a:extLst>
          </p:cNvPr>
          <p:cNvSpPr>
            <a:spLocks noGrp="1"/>
          </p:cNvSpPr>
          <p:nvPr>
            <p:ph type="title"/>
          </p:nvPr>
        </p:nvSpPr>
        <p:spPr>
          <a:xfrm>
            <a:off x="790515" y="769545"/>
            <a:ext cx="5952765" cy="3263119"/>
          </a:xfrm>
          <a:noFill/>
          <a:ln>
            <a:solidFill>
              <a:schemeClr val="bg1"/>
            </a:solidFill>
          </a:ln>
        </p:spPr>
        <p:txBody>
          <a:bodyPr vert="horz" lIns="274320" tIns="182880" rIns="274320" bIns="182880" rtlCol="0" anchor="ctr" anchorCtr="1">
            <a:normAutofit/>
          </a:bodyPr>
          <a:lstStyle/>
          <a:p>
            <a:r>
              <a:rPr lang="en-US" sz="4000">
                <a:solidFill>
                  <a:schemeClr val="bg1"/>
                </a:solidFill>
              </a:rPr>
              <a:t>Univariate analysis</a:t>
            </a:r>
          </a:p>
        </p:txBody>
      </p:sp>
      <p:sp>
        <p:nvSpPr>
          <p:cNvPr id="3" name="Text Placeholder 2">
            <a:extLst>
              <a:ext uri="{FF2B5EF4-FFF2-40B4-BE49-F238E27FC236}">
                <a16:creationId xmlns:a16="http://schemas.microsoft.com/office/drawing/2014/main" id="{8AFDF815-30A9-825E-C5E0-105997A3EE24}"/>
              </a:ext>
            </a:extLst>
          </p:cNvPr>
          <p:cNvSpPr>
            <a:spLocks noGrp="1"/>
          </p:cNvSpPr>
          <p:nvPr>
            <p:ph type="body" idx="1"/>
          </p:nvPr>
        </p:nvSpPr>
        <p:spPr>
          <a:xfrm>
            <a:off x="790511" y="4392754"/>
            <a:ext cx="5911155" cy="1199683"/>
          </a:xfrm>
        </p:spPr>
        <p:txBody>
          <a:bodyPr vert="horz" lIns="91440" tIns="45720" rIns="91440" bIns="45720" rtlCol="0">
            <a:normAutofit/>
          </a:bodyPr>
          <a:lstStyle/>
          <a:p>
            <a:pPr algn="ctr"/>
            <a:r>
              <a:rPr lang="en-US" sz="4400" dirty="0">
                <a:solidFill>
                  <a:schemeClr val="bg1"/>
                </a:solidFill>
              </a:rPr>
              <a:t>Categorical</a:t>
            </a:r>
            <a:r>
              <a:rPr lang="en-US" sz="4400" kern="1200" dirty="0">
                <a:solidFill>
                  <a:schemeClr val="bg1"/>
                </a:solidFill>
                <a:latin typeface="+mn-lt"/>
                <a:ea typeface="+mn-ea"/>
                <a:cs typeface="+mn-cs"/>
              </a:rPr>
              <a:t> Variables</a:t>
            </a:r>
          </a:p>
        </p:txBody>
      </p:sp>
      <p:pic>
        <p:nvPicPr>
          <p:cNvPr id="7" name="Graphic 6" descr="Bar chart">
            <a:extLst>
              <a:ext uri="{FF2B5EF4-FFF2-40B4-BE49-F238E27FC236}">
                <a16:creationId xmlns:a16="http://schemas.microsoft.com/office/drawing/2014/main" id="{08878F3B-0FC1-2BD5-4F37-C2583F375F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9008" y="1638804"/>
            <a:ext cx="3419524" cy="3419524"/>
          </a:xfrm>
          <a:prstGeom prst="rect">
            <a:avLst/>
          </a:prstGeom>
        </p:spPr>
      </p:pic>
    </p:spTree>
    <p:extLst>
      <p:ext uri="{BB962C8B-B14F-4D97-AF65-F5344CB8AC3E}">
        <p14:creationId xmlns:p14="http://schemas.microsoft.com/office/powerpoint/2010/main" val="2194328994"/>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a:extLst>
              <a:ext uri="{FF2B5EF4-FFF2-40B4-BE49-F238E27FC236}">
                <a16:creationId xmlns:a16="http://schemas.microsoft.com/office/drawing/2014/main" id="{59700CBA-2C63-087A-CACE-852080319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712" y="30821"/>
            <a:ext cx="34956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a:extLst>
              <a:ext uri="{FF2B5EF4-FFF2-40B4-BE49-F238E27FC236}">
                <a16:creationId xmlns:a16="http://schemas.microsoft.com/office/drawing/2014/main" id="{E0866FA0-943E-AF66-24AD-4C2108011C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4387" y="30821"/>
            <a:ext cx="26193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a:extLst>
              <a:ext uri="{FF2B5EF4-FFF2-40B4-BE49-F238E27FC236}">
                <a16:creationId xmlns:a16="http://schemas.microsoft.com/office/drawing/2014/main" id="{4E5069E8-E14C-9506-2833-8720CCD98A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3762" y="30822"/>
            <a:ext cx="34194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25608" name="Picture 8">
            <a:extLst>
              <a:ext uri="{FF2B5EF4-FFF2-40B4-BE49-F238E27FC236}">
                <a16:creationId xmlns:a16="http://schemas.microsoft.com/office/drawing/2014/main" id="{B4C9CC98-1CCD-1F41-28F1-45D55F516C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6787" y="4781546"/>
            <a:ext cx="3072523" cy="2045632"/>
          </a:xfrm>
          <a:prstGeom prst="rect">
            <a:avLst/>
          </a:prstGeom>
          <a:noFill/>
          <a:extLst>
            <a:ext uri="{909E8E84-426E-40DD-AFC4-6F175D3DCCD1}">
              <a14:hiddenFill xmlns:a14="http://schemas.microsoft.com/office/drawing/2010/main">
                <a:solidFill>
                  <a:srgbClr val="FFFFFF"/>
                </a:solidFill>
              </a14:hiddenFill>
            </a:ext>
          </a:extLst>
        </p:spPr>
      </p:pic>
      <p:pic>
        <p:nvPicPr>
          <p:cNvPr id="25610" name="Picture 10">
            <a:extLst>
              <a:ext uri="{FF2B5EF4-FFF2-40B4-BE49-F238E27FC236}">
                <a16:creationId xmlns:a16="http://schemas.microsoft.com/office/drawing/2014/main" id="{AAAA8B52-6292-CABC-F2FB-1D8D8804C2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769" y="2390774"/>
            <a:ext cx="31146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25612" name="Picture 12">
            <a:extLst>
              <a:ext uri="{FF2B5EF4-FFF2-40B4-BE49-F238E27FC236}">
                <a16:creationId xmlns:a16="http://schemas.microsoft.com/office/drawing/2014/main" id="{86D28079-DAD0-D998-39F2-41AFF5B8B2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6444" y="2390774"/>
            <a:ext cx="2838450" cy="2390775"/>
          </a:xfrm>
          <a:prstGeom prst="rect">
            <a:avLst/>
          </a:prstGeom>
          <a:noFill/>
          <a:extLst>
            <a:ext uri="{909E8E84-426E-40DD-AFC4-6F175D3DCCD1}">
              <a14:hiddenFill xmlns:a14="http://schemas.microsoft.com/office/drawing/2010/main">
                <a:solidFill>
                  <a:srgbClr val="FFFFFF"/>
                </a:solidFill>
              </a14:hiddenFill>
            </a:ext>
          </a:extLst>
        </p:spPr>
      </p:pic>
      <p:pic>
        <p:nvPicPr>
          <p:cNvPr id="25614" name="Picture 14">
            <a:extLst>
              <a:ext uri="{FF2B5EF4-FFF2-40B4-BE49-F238E27FC236}">
                <a16:creationId xmlns:a16="http://schemas.microsoft.com/office/drawing/2014/main" id="{7956DCC3-819A-4089-7FF2-AC657C9D71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9350" y="2421596"/>
            <a:ext cx="5410200" cy="2390775"/>
          </a:xfrm>
          <a:prstGeom prst="rect">
            <a:avLst/>
          </a:prstGeom>
          <a:noFill/>
          <a:extLst>
            <a:ext uri="{909E8E84-426E-40DD-AFC4-6F175D3DCCD1}">
              <a14:hiddenFill xmlns:a14="http://schemas.microsoft.com/office/drawing/2010/main">
                <a:solidFill>
                  <a:srgbClr val="FFFFFF"/>
                </a:solidFill>
              </a14:hiddenFill>
            </a:ext>
          </a:extLst>
        </p:spPr>
      </p:pic>
      <p:pic>
        <p:nvPicPr>
          <p:cNvPr id="25616" name="Picture 16">
            <a:extLst>
              <a:ext uri="{FF2B5EF4-FFF2-40B4-BE49-F238E27FC236}">
                <a16:creationId xmlns:a16="http://schemas.microsoft.com/office/drawing/2014/main" id="{317F2610-3A96-825E-0D16-A643AA4687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81012" y="4781547"/>
            <a:ext cx="2705775" cy="204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358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912877" y="566102"/>
            <a:ext cx="3101340" cy="2138299"/>
          </a:xfrm>
        </p:spPr>
        <p:txBody>
          <a:bodyPr vert="horz" lIns="274320" tIns="182880" rIns="274320" bIns="182880" rtlCol="0" anchor="ctr" anchorCtr="1">
            <a:normAutofit/>
          </a:bodyPr>
          <a:lstStyle/>
          <a:p>
            <a:r>
              <a:rPr lang="en-US" sz="1400" b="1" i="0" dirty="0">
                <a:solidFill>
                  <a:schemeClr val="tx2"/>
                </a:solidFill>
                <a:effectLst/>
                <a:latin typeface="Helvetica Neue"/>
              </a:rPr>
              <a:t>Subplot for all categorical variables</a:t>
            </a:r>
            <a:endParaRPr lang="en-US" sz="96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3C690B-DE64-EA53-9437-8D5115B41EE6}"/>
              </a:ext>
            </a:extLst>
          </p:cNvPr>
          <p:cNvSpPr txBox="1"/>
          <p:nvPr/>
        </p:nvSpPr>
        <p:spPr>
          <a:xfrm>
            <a:off x="83059" y="3011485"/>
            <a:ext cx="4488179" cy="3539430"/>
          </a:xfrm>
          <a:prstGeom prst="rect">
            <a:avLst/>
          </a:prstGeom>
          <a:noFill/>
        </p:spPr>
        <p:txBody>
          <a:bodyPr wrap="square" rtlCol="0">
            <a:spAutoFit/>
          </a:bodyPr>
          <a:lstStyle/>
          <a:p>
            <a:pPr marL="285750" indent="-285750">
              <a:buFont typeface="Arial" panose="020B0604020202020204" pitchFamily="34" charset="0"/>
              <a:buChar char="•"/>
            </a:pPr>
            <a:r>
              <a:rPr lang="en-US" sz="1400" b="0" i="0" dirty="0">
                <a:solidFill>
                  <a:schemeClr val="bg1"/>
                </a:solidFill>
                <a:effectLst/>
                <a:latin typeface="Helvetica Neue"/>
              </a:rPr>
              <a:t>There is a new type of loan called Consumer Loan, which is not present in Application data . 55% of loans are consumer loans. 37% cash loans and remaining are revolving</a:t>
            </a:r>
          </a:p>
          <a:p>
            <a:pPr marL="285750" indent="-285750">
              <a:buFont typeface="Arial" panose="020B0604020202020204" pitchFamily="34" charset="0"/>
              <a:buChar char="•"/>
            </a:pPr>
            <a:r>
              <a:rPr lang="en-US" sz="1400" b="0" i="0" dirty="0">
                <a:solidFill>
                  <a:schemeClr val="bg1"/>
                </a:solidFill>
                <a:effectLst/>
                <a:latin typeface="Helvetica Neue"/>
              </a:rPr>
              <a:t>Approved loans are 79% and remaining is refused, cancelled and unused.</a:t>
            </a:r>
          </a:p>
          <a:p>
            <a:pPr marL="285750" indent="-285750">
              <a:buFont typeface="Arial" panose="020B0604020202020204" pitchFamily="34" charset="0"/>
              <a:buChar char="•"/>
            </a:pPr>
            <a:r>
              <a:rPr lang="en-US" sz="1400" b="0" i="0" dirty="0">
                <a:solidFill>
                  <a:schemeClr val="bg1"/>
                </a:solidFill>
                <a:effectLst/>
                <a:latin typeface="Helvetica Neue"/>
              </a:rPr>
              <a:t>67% are repeaters. NAME_CLIENT_TYPE also has some null values showing as XNA.</a:t>
            </a:r>
          </a:p>
          <a:p>
            <a:pPr marL="285750" indent="-285750">
              <a:buFont typeface="Arial" panose="020B0604020202020204" pitchFamily="34" charset="0"/>
              <a:buChar char="•"/>
            </a:pPr>
            <a:r>
              <a:rPr lang="en-US" sz="1400" b="0" i="0" dirty="0">
                <a:solidFill>
                  <a:schemeClr val="bg1"/>
                </a:solidFill>
                <a:effectLst/>
                <a:latin typeface="Helvetica Neue"/>
              </a:rPr>
              <a:t>CHANNEL_TYPE 'Country Wide' has more number of applicants.</a:t>
            </a:r>
          </a:p>
          <a:p>
            <a:pPr marL="285750" indent="-285750">
              <a:buFont typeface="Arial" panose="020B0604020202020204" pitchFamily="34" charset="0"/>
              <a:buChar char="•"/>
            </a:pPr>
            <a:r>
              <a:rPr lang="en-US" sz="1400" b="0" i="0" dirty="0">
                <a:solidFill>
                  <a:schemeClr val="bg1"/>
                </a:solidFill>
                <a:effectLst/>
                <a:latin typeface="Helvetica Neue"/>
              </a:rPr>
              <a:t>POS has highest number for NAME_PORTFOLIO.</a:t>
            </a:r>
          </a:p>
          <a:p>
            <a:pPr marL="285750" indent="-285750">
              <a:buFont typeface="Arial" panose="020B0604020202020204" pitchFamily="34" charset="0"/>
              <a:buChar char="•"/>
            </a:pPr>
            <a:r>
              <a:rPr lang="en-US" sz="1400" b="0" i="0" dirty="0">
                <a:solidFill>
                  <a:schemeClr val="bg1"/>
                </a:solidFill>
                <a:effectLst/>
                <a:latin typeface="Helvetica Neue"/>
              </a:rPr>
              <a:t>55% of the applicants have taken loan for POS purchase.</a:t>
            </a:r>
          </a:p>
          <a:p>
            <a:pPr marL="285750" indent="-285750">
              <a:buFont typeface="Arial" panose="020B0604020202020204" pitchFamily="34" charset="0"/>
              <a:buChar char="•"/>
            </a:pPr>
            <a:r>
              <a:rPr lang="en-US" sz="1400" b="0" i="0" dirty="0">
                <a:solidFill>
                  <a:schemeClr val="bg1"/>
                </a:solidFill>
                <a:effectLst/>
                <a:latin typeface="Helvetica Neue"/>
              </a:rPr>
              <a:t>Name seller industry has 37% XNA values, Consumer electronics is next highest category at 30%.</a:t>
            </a:r>
            <a:endParaRPr lang="en-IN" sz="1400" dirty="0">
              <a:solidFill>
                <a:schemeClr val="bg1"/>
              </a:solidFill>
            </a:endParaRPr>
          </a:p>
        </p:txBody>
      </p:sp>
      <p:pic>
        <p:nvPicPr>
          <p:cNvPr id="26626" name="Picture 2">
            <a:extLst>
              <a:ext uri="{FF2B5EF4-FFF2-40B4-BE49-F238E27FC236}">
                <a16:creationId xmlns:a16="http://schemas.microsoft.com/office/drawing/2014/main" id="{5935A980-FE6C-3A11-F53D-45D5CC673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2767" y="0"/>
            <a:ext cx="753770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042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49"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B6518F-AD43-FB13-EAD1-38BEF991991D}"/>
              </a:ext>
            </a:extLst>
          </p:cNvPr>
          <p:cNvSpPr>
            <a:spLocks noGrp="1"/>
          </p:cNvSpPr>
          <p:nvPr>
            <p:ph type="title"/>
          </p:nvPr>
        </p:nvSpPr>
        <p:spPr>
          <a:xfrm>
            <a:off x="790515" y="769545"/>
            <a:ext cx="5952765" cy="3263119"/>
          </a:xfrm>
          <a:noFill/>
          <a:ln>
            <a:solidFill>
              <a:schemeClr val="bg1"/>
            </a:solidFill>
          </a:ln>
        </p:spPr>
        <p:txBody>
          <a:bodyPr vert="horz" lIns="274320" tIns="182880" rIns="274320" bIns="182880" rtlCol="0" anchor="ctr" anchorCtr="1">
            <a:normAutofit/>
          </a:bodyPr>
          <a:lstStyle/>
          <a:p>
            <a:r>
              <a:rPr lang="en-US" sz="4000">
                <a:solidFill>
                  <a:schemeClr val="bg1"/>
                </a:solidFill>
              </a:rPr>
              <a:t>Univariate analysis</a:t>
            </a:r>
          </a:p>
        </p:txBody>
      </p:sp>
      <p:sp>
        <p:nvSpPr>
          <p:cNvPr id="3" name="Text Placeholder 2">
            <a:extLst>
              <a:ext uri="{FF2B5EF4-FFF2-40B4-BE49-F238E27FC236}">
                <a16:creationId xmlns:a16="http://schemas.microsoft.com/office/drawing/2014/main" id="{8AFDF815-30A9-825E-C5E0-105997A3EE24}"/>
              </a:ext>
            </a:extLst>
          </p:cNvPr>
          <p:cNvSpPr>
            <a:spLocks noGrp="1"/>
          </p:cNvSpPr>
          <p:nvPr>
            <p:ph type="body" idx="1"/>
          </p:nvPr>
        </p:nvSpPr>
        <p:spPr>
          <a:xfrm>
            <a:off x="790511" y="4392754"/>
            <a:ext cx="5911155" cy="1199683"/>
          </a:xfrm>
        </p:spPr>
        <p:txBody>
          <a:bodyPr vert="horz" lIns="91440" tIns="45720" rIns="91440" bIns="45720" rtlCol="0">
            <a:normAutofit/>
          </a:bodyPr>
          <a:lstStyle/>
          <a:p>
            <a:pPr algn="ctr"/>
            <a:r>
              <a:rPr lang="en-US" sz="4400" dirty="0">
                <a:solidFill>
                  <a:schemeClr val="bg1"/>
                </a:solidFill>
              </a:rPr>
              <a:t>Numerical</a:t>
            </a:r>
            <a:r>
              <a:rPr lang="en-US" sz="4400" kern="1200" dirty="0">
                <a:solidFill>
                  <a:schemeClr val="bg1"/>
                </a:solidFill>
                <a:latin typeface="+mn-lt"/>
                <a:ea typeface="+mn-ea"/>
                <a:cs typeface="+mn-cs"/>
              </a:rPr>
              <a:t> Variables</a:t>
            </a:r>
          </a:p>
        </p:txBody>
      </p:sp>
      <p:pic>
        <p:nvPicPr>
          <p:cNvPr id="7" name="Graphic 6" descr="Bar chart">
            <a:extLst>
              <a:ext uri="{FF2B5EF4-FFF2-40B4-BE49-F238E27FC236}">
                <a16:creationId xmlns:a16="http://schemas.microsoft.com/office/drawing/2014/main" id="{08878F3B-0FC1-2BD5-4F37-C2583F375F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9008" y="1638804"/>
            <a:ext cx="3419524" cy="3419524"/>
          </a:xfrm>
          <a:prstGeom prst="rect">
            <a:avLst/>
          </a:prstGeom>
        </p:spPr>
      </p:pic>
    </p:spTree>
    <p:extLst>
      <p:ext uri="{BB962C8B-B14F-4D97-AF65-F5344CB8AC3E}">
        <p14:creationId xmlns:p14="http://schemas.microsoft.com/office/powerpoint/2010/main" val="1349137317"/>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06196" y="2359849"/>
            <a:ext cx="3101340" cy="2138299"/>
          </a:xfrm>
        </p:spPr>
        <p:txBody>
          <a:bodyPr vert="horz" lIns="274320" tIns="182880" rIns="274320" bIns="182880" rtlCol="0" anchor="ctr" anchorCtr="1">
            <a:normAutofit/>
          </a:bodyPr>
          <a:lstStyle/>
          <a:p>
            <a:r>
              <a:rPr lang="en-US" sz="1400" b="1" i="0" dirty="0">
                <a:solidFill>
                  <a:schemeClr val="tx2"/>
                </a:solidFill>
                <a:effectLst/>
                <a:latin typeface="Helvetica Neue"/>
              </a:rPr>
              <a:t>Box Subplot for all numerical variables</a:t>
            </a:r>
            <a:endParaRPr lang="en-US" sz="96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a:extLst>
              <a:ext uri="{FF2B5EF4-FFF2-40B4-BE49-F238E27FC236}">
                <a16:creationId xmlns:a16="http://schemas.microsoft.com/office/drawing/2014/main" id="{77EBDC6E-9FA6-4239-29F6-3774E6DFAF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893" y="0"/>
            <a:ext cx="707042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490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06196" y="909700"/>
            <a:ext cx="3101340" cy="2138299"/>
          </a:xfrm>
        </p:spPr>
        <p:txBody>
          <a:bodyPr vert="horz" lIns="274320" tIns="182880" rIns="274320" bIns="182880" rtlCol="0" anchor="ctr" anchorCtr="1">
            <a:normAutofit/>
          </a:bodyPr>
          <a:lstStyle/>
          <a:p>
            <a:r>
              <a:rPr lang="en-US" sz="1400" b="1" i="0" dirty="0">
                <a:solidFill>
                  <a:schemeClr val="tx2"/>
                </a:solidFill>
                <a:effectLst/>
                <a:latin typeface="Helvetica Neue"/>
              </a:rPr>
              <a:t>distribution graph for all numeric variables.</a:t>
            </a:r>
            <a:endParaRPr lang="en-US" sz="138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508DE9-FD2E-2B39-B209-B979190910F0}"/>
              </a:ext>
            </a:extLst>
          </p:cNvPr>
          <p:cNvSpPr txBox="1"/>
          <p:nvPr/>
        </p:nvSpPr>
        <p:spPr>
          <a:xfrm>
            <a:off x="67733" y="3428999"/>
            <a:ext cx="4500160" cy="2246769"/>
          </a:xfrm>
          <a:prstGeom prst="rect">
            <a:avLst/>
          </a:prstGeom>
          <a:noFill/>
        </p:spPr>
        <p:txBody>
          <a:bodyPr wrap="square">
            <a:spAutoFit/>
          </a:bodyPr>
          <a:lstStyle/>
          <a:p>
            <a:pPr marL="285750" indent="-285750">
              <a:buFont typeface="Arial" panose="020B0604020202020204" pitchFamily="34" charset="0"/>
              <a:buChar char="•"/>
            </a:pPr>
            <a:r>
              <a:rPr lang="en-US" sz="1400" b="0" i="0" dirty="0">
                <a:solidFill>
                  <a:schemeClr val="bg1"/>
                </a:solidFill>
                <a:effectLst/>
                <a:latin typeface="Helvetica Neue"/>
              </a:rPr>
              <a:t>HOUR_APPR_PROCESS_START is similar to Application data HOUR_APPR_PROCESS_START, highest at 10-12</a:t>
            </a:r>
          </a:p>
          <a:p>
            <a:pPr marL="285750" indent="-285750">
              <a:buFont typeface="Arial" panose="020B0604020202020204" pitchFamily="34" charset="0"/>
              <a:buChar char="•"/>
            </a:pPr>
            <a:r>
              <a:rPr lang="en-US" sz="1400" b="0" i="0" dirty="0">
                <a:solidFill>
                  <a:schemeClr val="bg1"/>
                </a:solidFill>
                <a:effectLst/>
                <a:latin typeface="Helvetica Neue"/>
              </a:rPr>
              <a:t>Most of the application will be decided to be approved or rejected in 1-2 years, although a few of them might go </a:t>
            </a:r>
            <a:r>
              <a:rPr lang="en-US" sz="1400" b="0" i="0" dirty="0" err="1">
                <a:solidFill>
                  <a:schemeClr val="bg1"/>
                </a:solidFill>
                <a:effectLst/>
                <a:latin typeface="Helvetica Neue"/>
              </a:rPr>
              <a:t>upto</a:t>
            </a:r>
            <a:r>
              <a:rPr lang="en-US" sz="1400" b="0" i="0" dirty="0">
                <a:solidFill>
                  <a:schemeClr val="bg1"/>
                </a:solidFill>
                <a:effectLst/>
                <a:latin typeface="Helvetica Neue"/>
              </a:rPr>
              <a:t> 8 years.</a:t>
            </a:r>
          </a:p>
          <a:p>
            <a:pPr marL="285750" indent="-285750">
              <a:buFont typeface="Arial" panose="020B0604020202020204" pitchFamily="34" charset="0"/>
              <a:buChar char="•"/>
            </a:pPr>
            <a:r>
              <a:rPr lang="en-US" sz="1400" b="0" i="0" dirty="0">
                <a:solidFill>
                  <a:schemeClr val="bg1"/>
                </a:solidFill>
                <a:effectLst/>
                <a:latin typeface="Helvetica Neue"/>
              </a:rPr>
              <a:t>Density of CNT_PAYMENT is higher at 5-10 term. Which means most of the previous loan applied are for 5-10 terms.</a:t>
            </a:r>
            <a:endParaRPr lang="en-IN" sz="1400" dirty="0">
              <a:solidFill>
                <a:schemeClr val="bg1"/>
              </a:solidFill>
            </a:endParaRPr>
          </a:p>
        </p:txBody>
      </p:sp>
      <p:pic>
        <p:nvPicPr>
          <p:cNvPr id="48130" name="Picture 2">
            <a:extLst>
              <a:ext uri="{FF2B5EF4-FFF2-40B4-BE49-F238E27FC236}">
                <a16:creationId xmlns:a16="http://schemas.microsoft.com/office/drawing/2014/main" id="{3371A3D2-0B5A-5296-6C55-9ED658389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892" y="-2"/>
            <a:ext cx="706068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464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2800"/>
              <a:t>TARGET</a:t>
            </a:r>
          </a:p>
        </p:txBody>
      </p:sp>
      <p:sp>
        <p:nvSpPr>
          <p:cNvPr id="4" name="Text Placeholder 3">
            <a:extLst>
              <a:ext uri="{FF2B5EF4-FFF2-40B4-BE49-F238E27FC236}">
                <a16:creationId xmlns:a16="http://schemas.microsoft.com/office/drawing/2014/main" id="{129E83FF-5E1D-824D-11CD-8597A7E6FF27}"/>
              </a:ext>
            </a:extLst>
          </p:cNvPr>
          <p:cNvSpPr>
            <a:spLocks noGrp="1"/>
          </p:cNvSpPr>
          <p:nvPr>
            <p:ph type="body" sz="half" idx="2"/>
          </p:nvPr>
        </p:nvSpPr>
        <p:spPr>
          <a:xfrm>
            <a:off x="1121822" y="4352544"/>
            <a:ext cx="2410650" cy="1239894"/>
          </a:xfrm>
        </p:spPr>
        <p:txBody>
          <a:bodyPr vert="horz" lIns="91440" tIns="45720" rIns="91440" bIns="45720" rtlCol="0">
            <a:normAutofit/>
          </a:bodyPr>
          <a:lstStyle/>
          <a:p>
            <a:r>
              <a:rPr lang="en-US" sz="1800" b="0" i="0" kern="1200">
                <a:effectLst/>
                <a:latin typeface="+mn-lt"/>
                <a:ea typeface="+mn-ea"/>
                <a:cs typeface="+mn-cs"/>
              </a:rPr>
              <a:t>More than 90% of the clients have no payment difficulties.</a:t>
            </a:r>
            <a:endParaRPr lang="en-US" sz="1800" kern="1200">
              <a:latin typeface="+mn-lt"/>
              <a:ea typeface="+mn-ea"/>
              <a:cs typeface="+mn-cs"/>
            </a:endParaRPr>
          </a:p>
        </p:txBody>
      </p:sp>
      <p:pic>
        <p:nvPicPr>
          <p:cNvPr id="6" name="Content Placeholder 5">
            <a:extLst>
              <a:ext uri="{FF2B5EF4-FFF2-40B4-BE49-F238E27FC236}">
                <a16:creationId xmlns:a16="http://schemas.microsoft.com/office/drawing/2014/main" id="{E39766CB-B6C3-C968-FDFC-5166B4CA3714}"/>
              </a:ext>
            </a:extLst>
          </p:cNvPr>
          <p:cNvPicPr>
            <a:picLocks noGrp="1" noChangeAspect="1"/>
          </p:cNvPicPr>
          <p:nvPr>
            <p:ph idx="1"/>
          </p:nvPr>
        </p:nvPicPr>
        <p:blipFill>
          <a:blip r:embed="rId2"/>
          <a:stretch>
            <a:fillRect/>
          </a:stretch>
        </p:blipFill>
        <p:spPr>
          <a:xfrm>
            <a:off x="5831454" y="640080"/>
            <a:ext cx="5183388" cy="5263134"/>
          </a:xfrm>
          <a:prstGeom prst="rect">
            <a:avLst/>
          </a:prstGeom>
        </p:spPr>
      </p:pic>
    </p:spTree>
    <p:extLst>
      <p:ext uri="{BB962C8B-B14F-4D97-AF65-F5344CB8AC3E}">
        <p14:creationId xmlns:p14="http://schemas.microsoft.com/office/powerpoint/2010/main" val="8580579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49"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023E90-0B14-8C4D-9065-011DF30FCFF5}"/>
              </a:ext>
            </a:extLst>
          </p:cNvPr>
          <p:cNvSpPr>
            <a:spLocks noGrp="1"/>
          </p:cNvSpPr>
          <p:nvPr>
            <p:ph type="title"/>
          </p:nvPr>
        </p:nvSpPr>
        <p:spPr>
          <a:xfrm>
            <a:off x="790511" y="1717006"/>
            <a:ext cx="5952765" cy="3263119"/>
          </a:xfrm>
          <a:noFill/>
          <a:ln>
            <a:solidFill>
              <a:schemeClr val="bg1"/>
            </a:solidFill>
          </a:ln>
        </p:spPr>
        <p:txBody>
          <a:bodyPr vert="horz" lIns="274320" tIns="182880" rIns="274320" bIns="182880" rtlCol="0" anchor="ctr" anchorCtr="1">
            <a:normAutofit/>
          </a:bodyPr>
          <a:lstStyle/>
          <a:p>
            <a:r>
              <a:rPr lang="en-US" sz="4000" dirty="0">
                <a:solidFill>
                  <a:schemeClr val="bg1"/>
                </a:solidFill>
              </a:rPr>
              <a:t>bivariate analysis</a:t>
            </a:r>
          </a:p>
        </p:txBody>
      </p:sp>
      <p:pic>
        <p:nvPicPr>
          <p:cNvPr id="7" name="Graphic 6" descr="Diagnostic">
            <a:extLst>
              <a:ext uri="{FF2B5EF4-FFF2-40B4-BE49-F238E27FC236}">
                <a16:creationId xmlns:a16="http://schemas.microsoft.com/office/drawing/2014/main" id="{163029DD-2F54-9691-3F74-035982F45C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9008" y="1638804"/>
            <a:ext cx="3419524" cy="3419524"/>
          </a:xfrm>
          <a:prstGeom prst="rect">
            <a:avLst/>
          </a:prstGeom>
        </p:spPr>
      </p:pic>
    </p:spTree>
    <p:extLst>
      <p:ext uri="{BB962C8B-B14F-4D97-AF65-F5344CB8AC3E}">
        <p14:creationId xmlns:p14="http://schemas.microsoft.com/office/powerpoint/2010/main" val="1433692249"/>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53545" y="680023"/>
            <a:ext cx="3101340" cy="2138299"/>
          </a:xfrm>
        </p:spPr>
        <p:txBody>
          <a:bodyPr vert="horz" lIns="274320" tIns="182880" rIns="274320" bIns="182880" rtlCol="0" anchor="ctr" anchorCtr="1">
            <a:normAutofit/>
          </a:bodyPr>
          <a:lstStyle/>
          <a:p>
            <a:r>
              <a:rPr lang="en-US" sz="1100" b="1" i="0" dirty="0">
                <a:solidFill>
                  <a:schemeClr val="tx2"/>
                </a:solidFill>
                <a:effectLst/>
                <a:latin typeface="Helvetica Neue"/>
              </a:rPr>
              <a:t>Subplot for all Categorical Variables plotted for NAME_CONTRACT_STATUS</a:t>
            </a:r>
            <a:endParaRPr lang="en-US" sz="138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508DE9-FD2E-2B39-B209-B979190910F0}"/>
              </a:ext>
            </a:extLst>
          </p:cNvPr>
          <p:cNvSpPr txBox="1"/>
          <p:nvPr/>
        </p:nvSpPr>
        <p:spPr>
          <a:xfrm>
            <a:off x="154135" y="3003866"/>
            <a:ext cx="4500160" cy="3539430"/>
          </a:xfrm>
          <a:prstGeom prst="rect">
            <a:avLst/>
          </a:prstGeom>
          <a:noFill/>
        </p:spPr>
        <p:txBody>
          <a:bodyPr wrap="square">
            <a:spAutoFit/>
          </a:bodyPr>
          <a:lstStyle/>
          <a:p>
            <a:pPr marL="285750" indent="-285750">
              <a:buFont typeface="Arial" panose="020B0604020202020204" pitchFamily="34" charset="0"/>
              <a:buChar char="•"/>
            </a:pPr>
            <a:r>
              <a:rPr lang="en-US" sz="1400" b="0" i="0" dirty="0">
                <a:solidFill>
                  <a:schemeClr val="bg1"/>
                </a:solidFill>
                <a:effectLst/>
                <a:latin typeface="Helvetica Neue"/>
              </a:rPr>
              <a:t>Most of the Loans applied get accepted.</a:t>
            </a:r>
          </a:p>
          <a:p>
            <a:pPr marL="285750" indent="-285750">
              <a:buFont typeface="Arial" panose="020B0604020202020204" pitchFamily="34" charset="0"/>
              <a:buChar char="•"/>
            </a:pPr>
            <a:r>
              <a:rPr lang="en-US" sz="1400" b="0" i="0" dirty="0">
                <a:solidFill>
                  <a:schemeClr val="bg1"/>
                </a:solidFill>
                <a:effectLst/>
                <a:latin typeface="Helvetica Neue"/>
              </a:rPr>
              <a:t>Clients who come unaccompanied to apply loans have the highest approval rate.</a:t>
            </a:r>
          </a:p>
          <a:p>
            <a:pPr marL="285750" indent="-285750">
              <a:buFont typeface="Arial" panose="020B0604020202020204" pitchFamily="34" charset="0"/>
              <a:buChar char="•"/>
            </a:pPr>
            <a:r>
              <a:rPr lang="en-US" sz="1400" b="0" i="0" dirty="0">
                <a:solidFill>
                  <a:schemeClr val="bg1"/>
                </a:solidFill>
                <a:effectLst/>
                <a:latin typeface="Helvetica Neue"/>
              </a:rPr>
              <a:t>Repeaters get most loan approvals.</a:t>
            </a:r>
          </a:p>
          <a:p>
            <a:pPr marL="285750" indent="-285750">
              <a:buFont typeface="Arial" panose="020B0604020202020204" pitchFamily="34" charset="0"/>
              <a:buChar char="•"/>
            </a:pPr>
            <a:r>
              <a:rPr lang="en-US" sz="1400" b="0" i="0" dirty="0">
                <a:solidFill>
                  <a:schemeClr val="bg1"/>
                </a:solidFill>
                <a:effectLst/>
                <a:latin typeface="Helvetica Neue"/>
              </a:rPr>
              <a:t>POS portfolio get most loan approval among other NAME_PORTFOLIOs whereas Cash has highest Refusals.</a:t>
            </a:r>
          </a:p>
          <a:p>
            <a:pPr marL="285750" indent="-285750">
              <a:buFont typeface="Arial" panose="020B0604020202020204" pitchFamily="34" charset="0"/>
              <a:buChar char="•"/>
            </a:pPr>
            <a:r>
              <a:rPr lang="en-US" sz="1400" b="0" i="0" dirty="0">
                <a:solidFill>
                  <a:schemeClr val="bg1"/>
                </a:solidFill>
                <a:effectLst/>
                <a:latin typeface="Helvetica Neue"/>
              </a:rPr>
              <a:t>Country-wide CHANNEL_TYPE has the greatest number of approvals and has lesser number of rejections. 'Credit and Cash offices' have highest number of Rejections.</a:t>
            </a:r>
          </a:p>
          <a:p>
            <a:pPr marL="285750" indent="-285750">
              <a:buFont typeface="Arial" panose="020B0604020202020204" pitchFamily="34" charset="0"/>
              <a:buChar char="•"/>
            </a:pPr>
            <a:r>
              <a:rPr lang="en-US" sz="1400" b="0" i="0" dirty="0">
                <a:solidFill>
                  <a:schemeClr val="bg1"/>
                </a:solidFill>
                <a:effectLst/>
                <a:latin typeface="Helvetica Neue"/>
              </a:rPr>
              <a:t>Consumer Electronics gets highest approvals in Seller Industries.</a:t>
            </a:r>
          </a:p>
          <a:p>
            <a:pPr marL="285750" indent="-285750">
              <a:buFont typeface="Arial" panose="020B0604020202020204" pitchFamily="34" charset="0"/>
              <a:buChar char="•"/>
            </a:pPr>
            <a:r>
              <a:rPr lang="en-US" sz="1400" b="0" i="0" dirty="0">
                <a:solidFill>
                  <a:schemeClr val="bg1"/>
                </a:solidFill>
                <a:effectLst/>
                <a:latin typeface="Helvetica Neue"/>
              </a:rPr>
              <a:t>'POS household without internet' has highest approvals and ;Cash </a:t>
            </a:r>
            <a:r>
              <a:rPr lang="en-US" sz="1400" b="0" i="0" dirty="0" err="1">
                <a:solidFill>
                  <a:schemeClr val="bg1"/>
                </a:solidFill>
                <a:effectLst/>
                <a:latin typeface="Helvetica Neue"/>
              </a:rPr>
              <a:t>X-sell:low</a:t>
            </a:r>
            <a:r>
              <a:rPr lang="en-US" sz="1400" b="0" i="0" dirty="0">
                <a:solidFill>
                  <a:schemeClr val="bg1"/>
                </a:solidFill>
                <a:effectLst/>
                <a:latin typeface="Helvetica Neue"/>
              </a:rPr>
              <a:t>' has highest refusal.</a:t>
            </a:r>
            <a:endParaRPr lang="en-IN" sz="1400" dirty="0">
              <a:solidFill>
                <a:schemeClr val="bg1"/>
              </a:solidFill>
            </a:endParaRPr>
          </a:p>
        </p:txBody>
      </p:sp>
      <p:pic>
        <p:nvPicPr>
          <p:cNvPr id="28674" name="Picture 2">
            <a:extLst>
              <a:ext uri="{FF2B5EF4-FFF2-40B4-BE49-F238E27FC236}">
                <a16:creationId xmlns:a16="http://schemas.microsoft.com/office/drawing/2014/main" id="{4C280B19-04C4-A0D9-C689-8EE3C04F7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932" y="0"/>
            <a:ext cx="704888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626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49"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190467-1E29-F736-02D3-B3A7651B7732}"/>
              </a:ext>
            </a:extLst>
          </p:cNvPr>
          <p:cNvSpPr>
            <a:spLocks noGrp="1"/>
          </p:cNvSpPr>
          <p:nvPr>
            <p:ph type="title"/>
          </p:nvPr>
        </p:nvSpPr>
        <p:spPr>
          <a:xfrm>
            <a:off x="790941" y="1797440"/>
            <a:ext cx="5952765" cy="3263119"/>
          </a:xfrm>
          <a:noFill/>
          <a:ln>
            <a:solidFill>
              <a:schemeClr val="bg1"/>
            </a:solidFill>
          </a:ln>
        </p:spPr>
        <p:txBody>
          <a:bodyPr vert="horz" lIns="274320" tIns="182880" rIns="274320" bIns="182880" rtlCol="0" anchor="ctr" anchorCtr="1">
            <a:normAutofit/>
          </a:bodyPr>
          <a:lstStyle/>
          <a:p>
            <a:pPr algn="l"/>
            <a:r>
              <a:rPr lang="en-IN" sz="2800" b="1" i="0" dirty="0">
                <a:solidFill>
                  <a:schemeClr val="bg1"/>
                </a:solidFill>
                <a:effectLst/>
                <a:latin typeface="Helvetica Neue"/>
              </a:rPr>
              <a:t>Multivariate Analysis</a:t>
            </a:r>
          </a:p>
        </p:txBody>
      </p:sp>
      <p:pic>
        <p:nvPicPr>
          <p:cNvPr id="7" name="Graphic 6" descr="Statistics">
            <a:extLst>
              <a:ext uri="{FF2B5EF4-FFF2-40B4-BE49-F238E27FC236}">
                <a16:creationId xmlns:a16="http://schemas.microsoft.com/office/drawing/2014/main" id="{563293DE-F34F-CDFD-8783-3251EE0D3C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9008" y="1638804"/>
            <a:ext cx="3419524" cy="3419524"/>
          </a:xfrm>
          <a:prstGeom prst="rect">
            <a:avLst/>
          </a:prstGeom>
        </p:spPr>
      </p:pic>
    </p:spTree>
    <p:extLst>
      <p:ext uri="{BB962C8B-B14F-4D97-AF65-F5344CB8AC3E}">
        <p14:creationId xmlns:p14="http://schemas.microsoft.com/office/powerpoint/2010/main" val="761464707"/>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06196" y="1111315"/>
            <a:ext cx="3101340" cy="2138299"/>
          </a:xfrm>
        </p:spPr>
        <p:txBody>
          <a:bodyPr vert="horz" lIns="274320" tIns="182880" rIns="274320" bIns="182880" rtlCol="0" anchor="ctr" anchorCtr="1">
            <a:normAutofit/>
          </a:bodyPr>
          <a:lstStyle/>
          <a:p>
            <a:r>
              <a:rPr lang="en-US" sz="1000" b="1" i="0" dirty="0">
                <a:solidFill>
                  <a:schemeClr val="tx2"/>
                </a:solidFill>
                <a:effectLst/>
                <a:latin typeface="Helvetica Neue"/>
              </a:rPr>
              <a:t>Pair-plot for 'AMT_GOODS_PRICE','AMT_APPLICATION','AMT_CREDIT','AMT_ANNUITY','CNT_PAYMENT' to check the correlation of numeric variables.</a:t>
            </a:r>
            <a:endParaRPr lang="en-US" sz="138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508DE9-FD2E-2B39-B209-B979190910F0}"/>
              </a:ext>
            </a:extLst>
          </p:cNvPr>
          <p:cNvSpPr txBox="1"/>
          <p:nvPr/>
        </p:nvSpPr>
        <p:spPr>
          <a:xfrm>
            <a:off x="27644" y="3604999"/>
            <a:ext cx="4500160" cy="2031325"/>
          </a:xfrm>
          <a:prstGeom prst="rect">
            <a:avLst/>
          </a:prstGeom>
          <a:noFill/>
        </p:spPr>
        <p:txBody>
          <a:bodyPr wrap="square">
            <a:spAutoFit/>
          </a:bodyPr>
          <a:lstStyle/>
          <a:p>
            <a:pPr marL="285750" indent="-285750">
              <a:buFont typeface="Arial" panose="020B0604020202020204" pitchFamily="34" charset="0"/>
              <a:buChar char="•"/>
            </a:pPr>
            <a:r>
              <a:rPr lang="en-US" sz="1400" b="0" i="0" dirty="0">
                <a:solidFill>
                  <a:schemeClr val="bg1"/>
                </a:solidFill>
                <a:effectLst/>
                <a:latin typeface="Helvetica Neue"/>
              </a:rPr>
              <a:t>AMT_APPLICATION and AMT_GOODS_PRICE has the highest correlation.</a:t>
            </a:r>
          </a:p>
          <a:p>
            <a:pPr marL="285750" indent="-285750">
              <a:buFont typeface="Arial" panose="020B0604020202020204" pitchFamily="34" charset="0"/>
              <a:buChar char="•"/>
            </a:pPr>
            <a:r>
              <a:rPr lang="en-US" sz="1400" b="0" i="0" dirty="0">
                <a:solidFill>
                  <a:schemeClr val="bg1"/>
                </a:solidFill>
                <a:effectLst/>
                <a:latin typeface="Helvetica Neue"/>
              </a:rPr>
              <a:t>AMT_APPLICATION, AMT_GOODS_PRICE, AMT_AMT_CREDIT, AMT_ANNUITY has good correlation with </a:t>
            </a:r>
            <a:r>
              <a:rPr lang="en-US" sz="1400" b="0" i="0" dirty="0" err="1">
                <a:solidFill>
                  <a:schemeClr val="bg1"/>
                </a:solidFill>
                <a:effectLst/>
                <a:latin typeface="Helvetica Neue"/>
              </a:rPr>
              <a:t>eachother</a:t>
            </a:r>
            <a:r>
              <a:rPr lang="en-US" sz="1400" b="0" i="0" dirty="0">
                <a:solidFill>
                  <a:schemeClr val="bg1"/>
                </a:solidFill>
                <a:effectLst/>
                <a:latin typeface="Helvetica Neue"/>
              </a:rPr>
              <a:t>.</a:t>
            </a:r>
          </a:p>
          <a:p>
            <a:pPr marL="285750" indent="-285750">
              <a:buFont typeface="Arial" panose="020B0604020202020204" pitchFamily="34" charset="0"/>
              <a:buChar char="•"/>
            </a:pPr>
            <a:r>
              <a:rPr lang="en-US" sz="1400" b="0" i="0" dirty="0">
                <a:solidFill>
                  <a:schemeClr val="bg1"/>
                </a:solidFill>
                <a:effectLst/>
                <a:latin typeface="Helvetica Neue"/>
              </a:rPr>
              <a:t>All these 4 variables are directly proportional to each other.</a:t>
            </a:r>
          </a:p>
          <a:p>
            <a:pPr marL="285750" indent="-285750">
              <a:buFont typeface="Arial" panose="020B0604020202020204" pitchFamily="34" charset="0"/>
              <a:buChar char="•"/>
            </a:pPr>
            <a:r>
              <a:rPr lang="en-US" sz="1400" b="0" i="0" dirty="0">
                <a:solidFill>
                  <a:schemeClr val="bg1"/>
                </a:solidFill>
                <a:effectLst/>
                <a:latin typeface="Helvetica Neue"/>
              </a:rPr>
              <a:t>Higher the value of good purchased more will be the need for higher loan amount.</a:t>
            </a:r>
            <a:endParaRPr lang="en-IN" sz="1400" dirty="0">
              <a:solidFill>
                <a:schemeClr val="bg1"/>
              </a:solidFill>
            </a:endParaRPr>
          </a:p>
        </p:txBody>
      </p:sp>
      <p:pic>
        <p:nvPicPr>
          <p:cNvPr id="29698" name="Picture 2">
            <a:extLst>
              <a:ext uri="{FF2B5EF4-FFF2-40B4-BE49-F238E27FC236}">
                <a16:creationId xmlns:a16="http://schemas.microsoft.com/office/drawing/2014/main" id="{E47666B8-5D1B-B89B-BA6A-20FC87F307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7804" y="-2"/>
            <a:ext cx="725779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952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06196" y="1111315"/>
            <a:ext cx="3101340" cy="2138299"/>
          </a:xfrm>
        </p:spPr>
        <p:txBody>
          <a:bodyPr vert="horz" lIns="274320" tIns="182880" rIns="274320" bIns="182880" rtlCol="0" anchor="ctr" anchorCtr="1">
            <a:normAutofit/>
          </a:bodyPr>
          <a:lstStyle/>
          <a:p>
            <a:r>
              <a:rPr lang="en-US" sz="1000" b="1" i="0" dirty="0">
                <a:solidFill>
                  <a:schemeClr val="tx2"/>
                </a:solidFill>
                <a:effectLst/>
                <a:latin typeface="Helvetica Neue"/>
              </a:rPr>
              <a:t>Subplot for Heatmaps of NAME_CONTRACT_STATUS vs NAME_CLIENT_TYPE aggregated over AMT_APPLICATION and AMT_CREDIT</a:t>
            </a:r>
            <a:endParaRPr lang="en-US" sz="199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508DE9-FD2E-2B39-B209-B979190910F0}"/>
              </a:ext>
            </a:extLst>
          </p:cNvPr>
          <p:cNvSpPr txBox="1"/>
          <p:nvPr/>
        </p:nvSpPr>
        <p:spPr>
          <a:xfrm>
            <a:off x="5864" y="3608387"/>
            <a:ext cx="4500160" cy="2492990"/>
          </a:xfrm>
          <a:prstGeom prst="rect">
            <a:avLst/>
          </a:prstGeom>
          <a:noFill/>
        </p:spPr>
        <p:txBody>
          <a:bodyPr wrap="square">
            <a:spAutoFit/>
          </a:bodyPr>
          <a:lstStyle/>
          <a:p>
            <a:pPr marL="285750" indent="-285750">
              <a:buFont typeface="Arial" panose="020B0604020202020204" pitchFamily="34" charset="0"/>
              <a:buChar char="•"/>
            </a:pPr>
            <a:r>
              <a:rPr lang="en-US" sz="1200" b="0" i="0" dirty="0">
                <a:solidFill>
                  <a:schemeClr val="bg1"/>
                </a:solidFill>
                <a:effectLst/>
                <a:latin typeface="Helvetica Neue"/>
              </a:rPr>
              <a:t>From this heatmap we can understand that the loan amount cancelled is higher than Refused which is higher than Approved.</a:t>
            </a:r>
          </a:p>
          <a:p>
            <a:pPr marL="285750" indent="-285750">
              <a:buFont typeface="Arial" panose="020B0604020202020204" pitchFamily="34" charset="0"/>
              <a:buChar char="•"/>
            </a:pPr>
            <a:r>
              <a:rPr lang="en-US" sz="1200" b="0" i="0" dirty="0">
                <a:solidFill>
                  <a:schemeClr val="bg1"/>
                </a:solidFill>
                <a:effectLst/>
                <a:latin typeface="Helvetica Neue"/>
              </a:rPr>
              <a:t>Even though the number of Approvals are higher, the Application amount and credit amount is lower than Refused and Cancelled.</a:t>
            </a:r>
          </a:p>
          <a:p>
            <a:pPr marL="285750" indent="-285750">
              <a:buFont typeface="Arial" panose="020B0604020202020204" pitchFamily="34" charset="0"/>
              <a:buChar char="•"/>
            </a:pPr>
            <a:r>
              <a:rPr lang="en-US" sz="1200" b="0" i="0" dirty="0">
                <a:solidFill>
                  <a:schemeClr val="bg1"/>
                </a:solidFill>
                <a:effectLst/>
                <a:latin typeface="Helvetica Neue"/>
              </a:rPr>
              <a:t>Highest Number of Cancels in both are from XNA, and it needs more information about why these records are Null or XNA and what meaningful value could replace it</a:t>
            </a:r>
          </a:p>
          <a:p>
            <a:pPr marL="285750" indent="-285750">
              <a:buFont typeface="Arial" panose="020B0604020202020204" pitchFamily="34" charset="0"/>
              <a:buChar char="•"/>
            </a:pPr>
            <a:r>
              <a:rPr lang="en-US" sz="1200" b="0" i="0" dirty="0">
                <a:solidFill>
                  <a:schemeClr val="bg1"/>
                </a:solidFill>
                <a:effectLst/>
                <a:latin typeface="Helvetica Neue"/>
              </a:rPr>
              <a:t>Among all the client types, Repeater gets the highest amounts of approvals next come Refreshed.</a:t>
            </a:r>
          </a:p>
          <a:p>
            <a:pPr marL="285750" indent="-285750">
              <a:buFont typeface="Arial" panose="020B0604020202020204" pitchFamily="34" charset="0"/>
              <a:buChar char="•"/>
            </a:pPr>
            <a:r>
              <a:rPr lang="en-US" sz="1200" b="0" i="0" dirty="0">
                <a:solidFill>
                  <a:schemeClr val="bg1"/>
                </a:solidFill>
                <a:effectLst/>
                <a:latin typeface="Helvetica Neue"/>
              </a:rPr>
              <a:t>Unused Loan application amount and credit amount is lower</a:t>
            </a:r>
            <a:endParaRPr lang="en-IN" sz="1200" dirty="0">
              <a:solidFill>
                <a:schemeClr val="bg1"/>
              </a:solidFill>
            </a:endParaRPr>
          </a:p>
        </p:txBody>
      </p:sp>
      <p:pic>
        <p:nvPicPr>
          <p:cNvPr id="30722" name="Picture 2">
            <a:extLst>
              <a:ext uri="{FF2B5EF4-FFF2-40B4-BE49-F238E27FC236}">
                <a16:creationId xmlns:a16="http://schemas.microsoft.com/office/drawing/2014/main" id="{DFB9CC50-2907-1745-D9CE-D60AFD6E0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5448" y="-2"/>
            <a:ext cx="710315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361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06196" y="1111315"/>
            <a:ext cx="3101340" cy="2138299"/>
          </a:xfrm>
        </p:spPr>
        <p:txBody>
          <a:bodyPr vert="horz" lIns="274320" tIns="182880" rIns="274320" bIns="182880" rtlCol="0" anchor="ctr" anchorCtr="1">
            <a:normAutofit/>
          </a:bodyPr>
          <a:lstStyle/>
          <a:p>
            <a:r>
              <a:rPr lang="en-US" sz="1000" b="1" i="0" dirty="0">
                <a:solidFill>
                  <a:schemeClr val="tx2"/>
                </a:solidFill>
                <a:effectLst/>
                <a:latin typeface="Helvetica Neue"/>
              </a:rPr>
              <a:t>Subplot for Heatmaps of NAME_CONTRACT_STATUS vs NAME_PORTFOLIO aggregated over AMT_APPLICATION and AMT_CREDIT</a:t>
            </a:r>
            <a:endParaRPr lang="en-US" sz="287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508DE9-FD2E-2B39-B209-B979190910F0}"/>
              </a:ext>
            </a:extLst>
          </p:cNvPr>
          <p:cNvSpPr txBox="1"/>
          <p:nvPr/>
        </p:nvSpPr>
        <p:spPr>
          <a:xfrm>
            <a:off x="5864" y="3608387"/>
            <a:ext cx="4500160" cy="2308324"/>
          </a:xfrm>
          <a:prstGeom prst="rect">
            <a:avLst/>
          </a:prstGeom>
          <a:noFill/>
        </p:spPr>
        <p:txBody>
          <a:bodyPr wrap="square">
            <a:spAutoFit/>
          </a:bodyPr>
          <a:lstStyle/>
          <a:p>
            <a:pPr marL="285750" indent="-285750">
              <a:buFont typeface="Arial" panose="020B0604020202020204" pitchFamily="34" charset="0"/>
              <a:buChar char="•"/>
            </a:pPr>
            <a:r>
              <a:rPr lang="en-US" sz="1200" b="0" i="0" dirty="0">
                <a:solidFill>
                  <a:schemeClr val="bg1"/>
                </a:solidFill>
                <a:effectLst/>
                <a:latin typeface="Helvetica Neue"/>
              </a:rPr>
              <a:t>There is no Unused offer for 'Cards', 'Cars' and 'Cash', and very low Unused Offer Amount 'POS’</a:t>
            </a:r>
          </a:p>
          <a:p>
            <a:pPr marL="285750" indent="-285750">
              <a:buFont typeface="Arial" panose="020B0604020202020204" pitchFamily="34" charset="0"/>
              <a:buChar char="•"/>
            </a:pPr>
            <a:r>
              <a:rPr lang="en-US" sz="1200" b="0" i="0" dirty="0">
                <a:solidFill>
                  <a:schemeClr val="bg1"/>
                </a:solidFill>
                <a:effectLst/>
                <a:latin typeface="Helvetica Neue"/>
              </a:rPr>
              <a:t>The highest Application and Credit Amount is for cars, and the highest Approved, Cancelled and Refused amount is all for 'Cars,</a:t>
            </a:r>
          </a:p>
          <a:p>
            <a:pPr marL="285750" indent="-285750">
              <a:buFont typeface="Arial" panose="020B0604020202020204" pitchFamily="34" charset="0"/>
              <a:buChar char="•"/>
            </a:pPr>
            <a:r>
              <a:rPr lang="en-US" sz="1200" b="0" i="0" dirty="0">
                <a:solidFill>
                  <a:schemeClr val="bg1"/>
                </a:solidFill>
                <a:effectLst/>
                <a:latin typeface="Helvetica Neue"/>
              </a:rPr>
              <a:t>The number of Applications for 'Cars' is significantly lower than all the other Portfolios, with POS having the highest number, but </a:t>
            </a:r>
            <a:r>
              <a:rPr lang="en-US" sz="1200" b="0" i="0" dirty="0" err="1">
                <a:solidFill>
                  <a:schemeClr val="bg1"/>
                </a:solidFill>
                <a:effectLst/>
                <a:latin typeface="Helvetica Neue"/>
              </a:rPr>
              <a:t>eventhough</a:t>
            </a:r>
            <a:r>
              <a:rPr lang="en-US" sz="1200" b="0" i="0" dirty="0">
                <a:solidFill>
                  <a:schemeClr val="bg1"/>
                </a:solidFill>
                <a:effectLst/>
                <a:latin typeface="Helvetica Neue"/>
              </a:rPr>
              <a:t> Cars has such low applications, the Goods Amount , Application Amount and Loan Amount is bigger than all the other portfolios.</a:t>
            </a:r>
          </a:p>
          <a:p>
            <a:pPr marL="285750" indent="-285750">
              <a:buFont typeface="Arial" panose="020B0604020202020204" pitchFamily="34" charset="0"/>
              <a:buChar char="•"/>
            </a:pPr>
            <a:r>
              <a:rPr lang="en-US" sz="1200" b="0" i="0" dirty="0">
                <a:solidFill>
                  <a:schemeClr val="bg1"/>
                </a:solidFill>
                <a:effectLst/>
                <a:latin typeface="Helvetica Neue"/>
              </a:rPr>
              <a:t>Banks need to focus on Cars more as they have highest amount.</a:t>
            </a:r>
            <a:endParaRPr lang="en-IN" sz="1200" dirty="0">
              <a:solidFill>
                <a:schemeClr val="bg1"/>
              </a:solidFill>
            </a:endParaRPr>
          </a:p>
        </p:txBody>
      </p:sp>
      <p:pic>
        <p:nvPicPr>
          <p:cNvPr id="31748" name="Picture 4">
            <a:extLst>
              <a:ext uri="{FF2B5EF4-FFF2-40B4-BE49-F238E27FC236}">
                <a16:creationId xmlns:a16="http://schemas.microsoft.com/office/drawing/2014/main" id="{40AD9931-4D07-CB78-37BC-C0AC69DEE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8928" y="0"/>
            <a:ext cx="701889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2952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6BB47-6921-8036-B8F1-4102E10C52B4}"/>
              </a:ext>
            </a:extLst>
          </p:cNvPr>
          <p:cNvSpPr>
            <a:spLocks noGrp="1"/>
          </p:cNvSpPr>
          <p:nvPr>
            <p:ph type="title"/>
          </p:nvPr>
        </p:nvSpPr>
        <p:spPr>
          <a:xfrm>
            <a:off x="2506133" y="152400"/>
            <a:ext cx="6794886" cy="521855"/>
          </a:xfrm>
        </p:spPr>
        <p:txBody>
          <a:bodyPr>
            <a:normAutofit fontScale="90000"/>
          </a:bodyPr>
          <a:lstStyle/>
          <a:p>
            <a:r>
              <a:rPr lang="en-US" sz="1800" b="1" i="0" dirty="0">
                <a:solidFill>
                  <a:srgbClr val="000000"/>
                </a:solidFill>
                <a:effectLst/>
                <a:latin typeface="Helvetica Neue"/>
              </a:rPr>
              <a:t>Correlation between variables in previous application data</a:t>
            </a:r>
            <a:endParaRPr lang="en-IN" dirty="0"/>
          </a:p>
        </p:txBody>
      </p:sp>
      <p:pic>
        <p:nvPicPr>
          <p:cNvPr id="32770" name="Picture 2">
            <a:extLst>
              <a:ext uri="{FF2B5EF4-FFF2-40B4-BE49-F238E27FC236}">
                <a16:creationId xmlns:a16="http://schemas.microsoft.com/office/drawing/2014/main" id="{8C14FF62-A8FA-0D6F-0EFA-726926C1A9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601" y="881235"/>
            <a:ext cx="9422798" cy="5824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403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A54C8-954D-6363-3E49-750CC5DE00C5}"/>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pPr algn="l"/>
            <a:r>
              <a:rPr lang="en-US" sz="2000" b="1" i="0" dirty="0">
                <a:solidFill>
                  <a:srgbClr val="000000"/>
                </a:solidFill>
                <a:effectLst/>
                <a:latin typeface="Helvetica Neue"/>
              </a:rPr>
              <a:t>APPLICATION DATA &amp; PREVIOUS APPLICATION (MERGED)</a:t>
            </a:r>
          </a:p>
        </p:txBody>
      </p:sp>
      <p:pic>
        <p:nvPicPr>
          <p:cNvPr id="7" name="Graphic 6" descr="Database">
            <a:extLst>
              <a:ext uri="{FF2B5EF4-FFF2-40B4-BE49-F238E27FC236}">
                <a16:creationId xmlns:a16="http://schemas.microsoft.com/office/drawing/2014/main" id="{B4D00403-00F2-AE1D-25B6-BE7D051D64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95237" y="640077"/>
            <a:ext cx="3301307" cy="3301307"/>
          </a:xfrm>
          <a:prstGeom prst="rect">
            <a:avLst/>
          </a:prstGeom>
        </p:spPr>
      </p:pic>
      <p:pic>
        <p:nvPicPr>
          <p:cNvPr id="3" name="Graphic 2" descr="Database">
            <a:extLst>
              <a:ext uri="{FF2B5EF4-FFF2-40B4-BE49-F238E27FC236}">
                <a16:creationId xmlns:a16="http://schemas.microsoft.com/office/drawing/2014/main" id="{B06256D3-1F55-6840-76CC-2A1907E068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42964" y="640076"/>
            <a:ext cx="3301307" cy="3301307"/>
          </a:xfrm>
          <a:prstGeom prst="rect">
            <a:avLst/>
          </a:prstGeom>
        </p:spPr>
      </p:pic>
    </p:spTree>
    <p:extLst>
      <p:ext uri="{BB962C8B-B14F-4D97-AF65-F5344CB8AC3E}">
        <p14:creationId xmlns:p14="http://schemas.microsoft.com/office/powerpoint/2010/main" val="219030644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49"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023E90-0B14-8C4D-9065-011DF30FCFF5}"/>
              </a:ext>
            </a:extLst>
          </p:cNvPr>
          <p:cNvSpPr>
            <a:spLocks noGrp="1"/>
          </p:cNvSpPr>
          <p:nvPr>
            <p:ph type="title"/>
          </p:nvPr>
        </p:nvSpPr>
        <p:spPr>
          <a:xfrm>
            <a:off x="790941" y="1738721"/>
            <a:ext cx="5952765" cy="3263119"/>
          </a:xfrm>
          <a:noFill/>
          <a:ln>
            <a:solidFill>
              <a:schemeClr val="bg1"/>
            </a:solidFill>
          </a:ln>
        </p:spPr>
        <p:txBody>
          <a:bodyPr vert="horz" lIns="274320" tIns="182880" rIns="274320" bIns="182880" rtlCol="0" anchor="ctr" anchorCtr="1">
            <a:normAutofit/>
          </a:bodyPr>
          <a:lstStyle/>
          <a:p>
            <a:r>
              <a:rPr lang="en-US" sz="4000" dirty="0">
                <a:solidFill>
                  <a:schemeClr val="bg1"/>
                </a:solidFill>
              </a:rPr>
              <a:t>analysis</a:t>
            </a:r>
          </a:p>
        </p:txBody>
      </p:sp>
      <p:pic>
        <p:nvPicPr>
          <p:cNvPr id="3" name="Graphic 2" descr="Statistics">
            <a:extLst>
              <a:ext uri="{FF2B5EF4-FFF2-40B4-BE49-F238E27FC236}">
                <a16:creationId xmlns:a16="http://schemas.microsoft.com/office/drawing/2014/main" id="{9BDEB03F-11D4-9112-F0E8-DA578EE028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74934" y="315674"/>
            <a:ext cx="2357075" cy="2357075"/>
          </a:xfrm>
          <a:prstGeom prst="rect">
            <a:avLst/>
          </a:prstGeom>
        </p:spPr>
      </p:pic>
      <p:pic>
        <p:nvPicPr>
          <p:cNvPr id="4" name="Graphic 3" descr="Bar chart">
            <a:extLst>
              <a:ext uri="{FF2B5EF4-FFF2-40B4-BE49-F238E27FC236}">
                <a16:creationId xmlns:a16="http://schemas.microsoft.com/office/drawing/2014/main" id="{6FBD71C8-9B75-93A5-7DDB-9D93049360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77195" y="2194839"/>
            <a:ext cx="2350884" cy="2350884"/>
          </a:xfrm>
          <a:prstGeom prst="rect">
            <a:avLst/>
          </a:prstGeom>
        </p:spPr>
      </p:pic>
      <p:pic>
        <p:nvPicPr>
          <p:cNvPr id="7" name="Graphic 6" descr="Diagnostic">
            <a:extLst>
              <a:ext uri="{FF2B5EF4-FFF2-40B4-BE49-F238E27FC236}">
                <a16:creationId xmlns:a16="http://schemas.microsoft.com/office/drawing/2014/main" id="{163029DD-2F54-9691-3F74-035982F45C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4221" y="4069482"/>
            <a:ext cx="2359028" cy="2359028"/>
          </a:xfrm>
          <a:prstGeom prst="rect">
            <a:avLst/>
          </a:prstGeom>
        </p:spPr>
      </p:pic>
    </p:spTree>
    <p:extLst>
      <p:ext uri="{BB962C8B-B14F-4D97-AF65-F5344CB8AC3E}">
        <p14:creationId xmlns:p14="http://schemas.microsoft.com/office/powerpoint/2010/main" val="1745767051"/>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06196" y="1290700"/>
            <a:ext cx="3101340" cy="2138299"/>
          </a:xfrm>
        </p:spPr>
        <p:txBody>
          <a:bodyPr vert="horz" lIns="274320" tIns="182880" rIns="274320" bIns="182880" rtlCol="0" anchor="ctr" anchorCtr="1">
            <a:normAutofit/>
          </a:bodyPr>
          <a:lstStyle/>
          <a:p>
            <a:r>
              <a:rPr lang="en-US" sz="1000" b="1" i="0" dirty="0">
                <a:solidFill>
                  <a:schemeClr val="tx2"/>
                </a:solidFill>
                <a:effectLst/>
                <a:latin typeface="Helvetica Neue"/>
              </a:rPr>
              <a:t>NAME_CONTRACT_STATUS</a:t>
            </a:r>
            <a:br>
              <a:rPr lang="en-US" sz="1000" b="1" i="0" dirty="0">
                <a:solidFill>
                  <a:schemeClr val="tx2"/>
                </a:solidFill>
                <a:effectLst/>
                <a:latin typeface="Helvetica Neue"/>
              </a:rPr>
            </a:br>
            <a:r>
              <a:rPr lang="en-US" sz="1000" b="1" i="0" dirty="0">
                <a:solidFill>
                  <a:schemeClr val="tx2"/>
                </a:solidFill>
                <a:effectLst/>
                <a:latin typeface="Helvetica Neue"/>
              </a:rPr>
              <a:t>and</a:t>
            </a:r>
            <a:br>
              <a:rPr lang="en-US" sz="1000" b="1" i="0" dirty="0">
                <a:solidFill>
                  <a:schemeClr val="tx2"/>
                </a:solidFill>
                <a:effectLst/>
                <a:latin typeface="Helvetica Neue"/>
              </a:rPr>
            </a:br>
            <a:r>
              <a:rPr lang="en-US" sz="1000" b="1" i="0" dirty="0">
                <a:solidFill>
                  <a:schemeClr val="tx2"/>
                </a:solidFill>
                <a:effectLst/>
                <a:latin typeface="Helvetica Neue"/>
              </a:rPr>
              <a:t>TARGET</a:t>
            </a:r>
            <a:endParaRPr lang="en-US" sz="287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508DE9-FD2E-2B39-B209-B979190910F0}"/>
              </a:ext>
            </a:extLst>
          </p:cNvPr>
          <p:cNvSpPr txBox="1"/>
          <p:nvPr/>
        </p:nvSpPr>
        <p:spPr>
          <a:xfrm>
            <a:off x="-25611" y="4099699"/>
            <a:ext cx="4500160" cy="954107"/>
          </a:xfrm>
          <a:prstGeom prst="rect">
            <a:avLst/>
          </a:prstGeom>
          <a:noFill/>
        </p:spPr>
        <p:txBody>
          <a:bodyPr wrap="square">
            <a:spAutoFit/>
          </a:bodyPr>
          <a:lstStyle/>
          <a:p>
            <a:pPr marL="285750" indent="-285750">
              <a:buFont typeface="Arial" panose="020B0604020202020204" pitchFamily="34" charset="0"/>
              <a:buChar char="•"/>
            </a:pPr>
            <a:r>
              <a:rPr lang="en-US" sz="1400" b="0" i="0" dirty="0">
                <a:solidFill>
                  <a:schemeClr val="bg1"/>
                </a:solidFill>
                <a:effectLst/>
                <a:latin typeface="Helvetica Neue"/>
              </a:rPr>
              <a:t>7.5% of Approved Loans have Payment difficulties.</a:t>
            </a:r>
          </a:p>
          <a:p>
            <a:pPr marL="285750" indent="-285750">
              <a:buFont typeface="Arial" panose="020B0604020202020204" pitchFamily="34" charset="0"/>
              <a:buChar char="•"/>
            </a:pPr>
            <a:r>
              <a:rPr lang="en-US" sz="1400" b="0" i="0" dirty="0">
                <a:solidFill>
                  <a:schemeClr val="bg1"/>
                </a:solidFill>
                <a:effectLst/>
                <a:latin typeface="Helvetica Neue"/>
              </a:rPr>
              <a:t>Refused Previous application loans have the highest default percentage of 11.5% in current application data.</a:t>
            </a:r>
            <a:endParaRPr lang="en-IN" sz="1400" dirty="0">
              <a:solidFill>
                <a:schemeClr val="bg1"/>
              </a:solidFill>
            </a:endParaRPr>
          </a:p>
        </p:txBody>
      </p:sp>
      <p:pic>
        <p:nvPicPr>
          <p:cNvPr id="33794" name="Picture 2">
            <a:extLst>
              <a:ext uri="{FF2B5EF4-FFF2-40B4-BE49-F238E27FC236}">
                <a16:creationId xmlns:a16="http://schemas.microsoft.com/office/drawing/2014/main" id="{C222DD2E-6624-3BAC-E21E-5C37D1252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809" y="1217885"/>
            <a:ext cx="4095750" cy="40671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E9864E0-CA4E-6D5D-C585-324ED95681D3}"/>
              </a:ext>
            </a:extLst>
          </p:cNvPr>
          <p:cNvPicPr>
            <a:picLocks noChangeAspect="1"/>
          </p:cNvPicPr>
          <p:nvPr/>
        </p:nvPicPr>
        <p:blipFill>
          <a:blip r:embed="rId3"/>
          <a:stretch>
            <a:fillRect/>
          </a:stretch>
        </p:blipFill>
        <p:spPr>
          <a:xfrm>
            <a:off x="9080432" y="1290700"/>
            <a:ext cx="2305372" cy="3677163"/>
          </a:xfrm>
          <a:prstGeom prst="rect">
            <a:avLst/>
          </a:prstGeom>
        </p:spPr>
      </p:pic>
    </p:spTree>
    <p:extLst>
      <p:ext uri="{BB962C8B-B14F-4D97-AF65-F5344CB8AC3E}">
        <p14:creationId xmlns:p14="http://schemas.microsoft.com/office/powerpoint/2010/main" val="377837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04672" y="640080"/>
            <a:ext cx="3044952" cy="1898904"/>
          </a:xfrm>
        </p:spPr>
        <p:txBody>
          <a:bodyPr vert="horz" lIns="274320" tIns="182880" rIns="274320" bIns="182880" rtlCol="0" anchor="ctr" anchorCtr="1">
            <a:normAutofit/>
          </a:bodyPr>
          <a:lstStyle/>
          <a:p>
            <a:r>
              <a:rPr lang="en-US" sz="2000" b="1">
                <a:solidFill>
                  <a:srgbClr val="000000"/>
                </a:solidFill>
                <a:effectLst/>
                <a:latin typeface="Helvetica Neue"/>
              </a:rPr>
              <a:t>Subplot for all Categorical Variables</a:t>
            </a:r>
            <a:endParaRPr lang="en-US" sz="2800" dirty="0"/>
          </a:p>
        </p:txBody>
      </p:sp>
      <p:sp>
        <p:nvSpPr>
          <p:cNvPr id="4" name="Text Placeholder 3">
            <a:extLst>
              <a:ext uri="{FF2B5EF4-FFF2-40B4-BE49-F238E27FC236}">
                <a16:creationId xmlns:a16="http://schemas.microsoft.com/office/drawing/2014/main" id="{129E83FF-5E1D-824D-11CD-8597A7E6FF27}"/>
              </a:ext>
            </a:extLst>
          </p:cNvPr>
          <p:cNvSpPr>
            <a:spLocks noGrp="1"/>
          </p:cNvSpPr>
          <p:nvPr>
            <p:ph type="body" sz="half" idx="2"/>
          </p:nvPr>
        </p:nvSpPr>
        <p:spPr>
          <a:xfrm>
            <a:off x="1" y="2847016"/>
            <a:ext cx="4654294" cy="3342526"/>
          </a:xfrm>
        </p:spPr>
        <p:txBody>
          <a:bodyPr vert="horz" lIns="91440" tIns="45720" rIns="91440" bIns="45720" rtlCol="0">
            <a:noAutofit/>
          </a:bodyPr>
          <a:lstStyle/>
          <a:p>
            <a:pPr algn="l"/>
            <a:r>
              <a:rPr lang="en-US" sz="1100" b="0">
                <a:solidFill>
                  <a:schemeClr val="bg1"/>
                </a:solidFill>
                <a:effectLst/>
                <a:latin typeface="Helvetica Neue"/>
              </a:rPr>
              <a:t>I. Cash Loans are offered more than Revolving loans at 90% and 10% respectuvely</a:t>
            </a:r>
            <a:br>
              <a:rPr lang="en-US" sz="1100" b="0">
                <a:solidFill>
                  <a:schemeClr val="bg1"/>
                </a:solidFill>
                <a:effectLst/>
                <a:latin typeface="Helvetica Neue"/>
              </a:rPr>
            </a:br>
            <a:r>
              <a:rPr lang="en-US" sz="1100" b="0">
                <a:solidFill>
                  <a:schemeClr val="bg1"/>
                </a:solidFill>
                <a:effectLst/>
                <a:latin typeface="Helvetica Neue"/>
              </a:rPr>
              <a:t>II. Females availed loans more than Males at 65% ad 34% each</a:t>
            </a:r>
            <a:br>
              <a:rPr lang="en-US" sz="1100" b="0">
                <a:solidFill>
                  <a:schemeClr val="bg1"/>
                </a:solidFill>
                <a:effectLst/>
                <a:latin typeface="Helvetica Neue"/>
              </a:rPr>
            </a:br>
            <a:r>
              <a:rPr lang="en-US" sz="1100" b="0">
                <a:solidFill>
                  <a:schemeClr val="bg1"/>
                </a:solidFill>
                <a:effectLst/>
                <a:latin typeface="Helvetica Neue"/>
              </a:rPr>
              <a:t>III. Most of the clients dont have car, only 35% own car</a:t>
            </a:r>
            <a:br>
              <a:rPr lang="en-US" sz="1100" b="0">
                <a:solidFill>
                  <a:schemeClr val="bg1"/>
                </a:solidFill>
                <a:effectLst/>
                <a:latin typeface="Helvetica Neue"/>
              </a:rPr>
            </a:br>
            <a:r>
              <a:rPr lang="en-US" sz="1100" b="0">
                <a:solidFill>
                  <a:schemeClr val="bg1"/>
                </a:solidFill>
                <a:effectLst/>
                <a:latin typeface="Helvetica Neue"/>
              </a:rPr>
              <a:t>IV. 69% of clients have own realty V. Almost all of them came unaccompanied to apply for loan</a:t>
            </a:r>
            <a:br>
              <a:rPr lang="en-US" sz="1100" b="0">
                <a:solidFill>
                  <a:schemeClr val="bg1"/>
                </a:solidFill>
                <a:effectLst/>
                <a:latin typeface="Helvetica Neue"/>
              </a:rPr>
            </a:br>
            <a:r>
              <a:rPr lang="en-US" sz="1100" b="0">
                <a:solidFill>
                  <a:schemeClr val="bg1"/>
                </a:solidFill>
                <a:effectLst/>
                <a:latin typeface="Helvetica Neue"/>
              </a:rPr>
              <a:t>VI. Half of the clients are Working and 23% are Commercial associate and 18% are Pensioner</a:t>
            </a:r>
            <a:br>
              <a:rPr lang="en-US" sz="1100" b="0">
                <a:solidFill>
                  <a:schemeClr val="bg1"/>
                </a:solidFill>
                <a:effectLst/>
                <a:latin typeface="Helvetica Neue"/>
              </a:rPr>
            </a:br>
            <a:r>
              <a:rPr lang="en-US" sz="1100" b="0">
                <a:solidFill>
                  <a:schemeClr val="bg1"/>
                </a:solidFill>
                <a:effectLst/>
                <a:latin typeface="Helvetica Neue"/>
              </a:rPr>
              <a:t>VII. 71% of applicants have education level of Secondary and 24% have Hugher Education</a:t>
            </a:r>
            <a:br>
              <a:rPr lang="en-US" sz="1100" b="0">
                <a:solidFill>
                  <a:schemeClr val="bg1"/>
                </a:solidFill>
                <a:effectLst/>
                <a:latin typeface="Helvetica Neue"/>
              </a:rPr>
            </a:br>
            <a:r>
              <a:rPr lang="en-US" sz="1100" b="0">
                <a:solidFill>
                  <a:schemeClr val="bg1"/>
                </a:solidFill>
                <a:effectLst/>
                <a:latin typeface="Helvetica Neue"/>
              </a:rPr>
              <a:t>VIII. 63% of the applicants are Married,indicates probability of married people applying for loans are higher</a:t>
            </a:r>
            <a:br>
              <a:rPr lang="en-US" sz="1100" b="0">
                <a:solidFill>
                  <a:schemeClr val="bg1"/>
                </a:solidFill>
                <a:effectLst/>
                <a:latin typeface="Helvetica Neue"/>
              </a:rPr>
            </a:br>
            <a:r>
              <a:rPr lang="en-US" sz="1100" b="0">
                <a:solidFill>
                  <a:schemeClr val="bg1"/>
                </a:solidFill>
                <a:effectLst/>
                <a:latin typeface="Helvetica Neue"/>
              </a:rPr>
              <a:t>IX. 88% of the clients are living in apartment or house, and have the highest number of applications</a:t>
            </a:r>
            <a:br>
              <a:rPr lang="en-US" sz="1100" b="0">
                <a:solidFill>
                  <a:schemeClr val="bg1"/>
                </a:solidFill>
                <a:effectLst/>
                <a:latin typeface="Helvetica Neue"/>
              </a:rPr>
            </a:br>
            <a:r>
              <a:rPr lang="en-US" sz="1100" b="0">
                <a:solidFill>
                  <a:schemeClr val="bg1"/>
                </a:solidFill>
                <a:effectLst/>
                <a:latin typeface="Helvetica Neue"/>
              </a:rPr>
              <a:t>X. 17% of clients are Laborers, second to occupation type others/Not specified which is at 31%, Laborers apply for loan more than others</a:t>
            </a:r>
            <a:br>
              <a:rPr lang="en-US" sz="1100" b="0">
                <a:solidFill>
                  <a:schemeClr val="bg1"/>
                </a:solidFill>
                <a:effectLst/>
                <a:latin typeface="Helvetica Neue"/>
              </a:rPr>
            </a:br>
            <a:r>
              <a:rPr lang="en-US" sz="1100" b="0">
                <a:solidFill>
                  <a:schemeClr val="bg1"/>
                </a:solidFill>
                <a:effectLst/>
                <a:latin typeface="Helvetica Neue"/>
              </a:rPr>
              <a:t>XI. Tuesday has highest percentage share of application start days with 17.5% and Mon,Wed,Thur and Fri share a similar range of 16% each with sunday having the least applications</a:t>
            </a:r>
            <a:br>
              <a:rPr lang="en-US" sz="1100" b="0">
                <a:solidFill>
                  <a:schemeClr val="bg1"/>
                </a:solidFill>
                <a:effectLst/>
                <a:latin typeface="Helvetica Neue"/>
              </a:rPr>
            </a:br>
            <a:r>
              <a:rPr lang="en-US" sz="1100" b="0">
                <a:solidFill>
                  <a:schemeClr val="bg1"/>
                </a:solidFill>
                <a:effectLst/>
                <a:latin typeface="Helvetica Neue"/>
              </a:rPr>
              <a:t>XII. clients in organization type -Business Entity Type 3 take up 22% of the applications and Self-Employed take up 12% with Industry: Type 8 having the least number applications</a:t>
            </a:r>
            <a:endParaRPr lang="en-US" sz="1100" kern="1200" dirty="0">
              <a:solidFill>
                <a:schemeClr val="bg1"/>
              </a:solidFill>
              <a:latin typeface="+mn-lt"/>
              <a:ea typeface="+mn-ea"/>
              <a:cs typeface="+mn-cs"/>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EED8D9B4-D674-BD16-4A0C-4BFD2C90FCE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54297" y="286326"/>
            <a:ext cx="6897624" cy="630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436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06196" y="1290700"/>
            <a:ext cx="3101340" cy="2138299"/>
          </a:xfrm>
        </p:spPr>
        <p:txBody>
          <a:bodyPr vert="horz" lIns="274320" tIns="182880" rIns="274320" bIns="182880" rtlCol="0" anchor="ctr" anchorCtr="1">
            <a:normAutofit/>
          </a:bodyPr>
          <a:lstStyle/>
          <a:p>
            <a:r>
              <a:rPr lang="en-US" sz="1000" b="1" i="0" dirty="0">
                <a:solidFill>
                  <a:schemeClr val="tx2"/>
                </a:solidFill>
                <a:effectLst/>
                <a:latin typeface="Helvetica Neue"/>
              </a:rPr>
              <a:t>NAME_CONTRACT_STATUS</a:t>
            </a:r>
            <a:br>
              <a:rPr lang="en-US" sz="1000" b="1" i="0" dirty="0">
                <a:solidFill>
                  <a:schemeClr val="tx2"/>
                </a:solidFill>
                <a:effectLst/>
                <a:latin typeface="Helvetica Neue"/>
              </a:rPr>
            </a:br>
            <a:r>
              <a:rPr lang="en-US" sz="1000" b="1" i="0" dirty="0">
                <a:solidFill>
                  <a:schemeClr val="tx2"/>
                </a:solidFill>
                <a:effectLst/>
                <a:latin typeface="Helvetica Neue"/>
              </a:rPr>
              <a:t>and</a:t>
            </a:r>
            <a:br>
              <a:rPr lang="en-US" sz="1000" b="1" i="0" dirty="0">
                <a:solidFill>
                  <a:schemeClr val="tx2"/>
                </a:solidFill>
                <a:effectLst/>
                <a:latin typeface="Helvetica Neue"/>
              </a:rPr>
            </a:br>
            <a:r>
              <a:rPr lang="en-US" sz="1000" b="1" i="0" dirty="0">
                <a:solidFill>
                  <a:schemeClr val="tx2"/>
                </a:solidFill>
                <a:effectLst/>
                <a:latin typeface="Helvetica Neue"/>
              </a:rPr>
              <a:t>TARGET</a:t>
            </a:r>
            <a:br>
              <a:rPr lang="en-US" sz="1000" b="1" i="0" dirty="0">
                <a:solidFill>
                  <a:schemeClr val="tx2"/>
                </a:solidFill>
                <a:effectLst/>
                <a:latin typeface="Helvetica Neue"/>
              </a:rPr>
            </a:br>
            <a:r>
              <a:rPr lang="en-US" sz="1000" b="1" i="0" dirty="0">
                <a:solidFill>
                  <a:schemeClr val="tx2"/>
                </a:solidFill>
                <a:effectLst/>
                <a:latin typeface="Helvetica Neue"/>
              </a:rPr>
              <a:t>(Approved and not approved)</a:t>
            </a:r>
            <a:endParaRPr lang="en-US" sz="287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508DE9-FD2E-2B39-B209-B979190910F0}"/>
              </a:ext>
            </a:extLst>
          </p:cNvPr>
          <p:cNvSpPr txBox="1"/>
          <p:nvPr/>
        </p:nvSpPr>
        <p:spPr>
          <a:xfrm>
            <a:off x="445063" y="3944794"/>
            <a:ext cx="4500160" cy="523220"/>
          </a:xfrm>
          <a:prstGeom prst="rect">
            <a:avLst/>
          </a:prstGeom>
          <a:noFill/>
        </p:spPr>
        <p:txBody>
          <a:bodyPr wrap="square">
            <a:spAutoFit/>
          </a:bodyPr>
          <a:lstStyle/>
          <a:p>
            <a:pPr marL="285750" indent="-285750">
              <a:buFont typeface="Arial" panose="020B0604020202020204" pitchFamily="34" charset="0"/>
              <a:buChar char="•"/>
            </a:pPr>
            <a:r>
              <a:rPr lang="en-US" sz="1400" b="0" i="0" dirty="0">
                <a:solidFill>
                  <a:schemeClr val="bg1"/>
                </a:solidFill>
                <a:effectLst/>
                <a:latin typeface="Helvetica Neue"/>
              </a:rPr>
              <a:t>The percentage of Default is higher in ‘Not Approved’ applications.</a:t>
            </a:r>
            <a:endParaRPr lang="en-IN" sz="1400" dirty="0">
              <a:solidFill>
                <a:schemeClr val="bg1"/>
              </a:solidFill>
            </a:endParaRPr>
          </a:p>
        </p:txBody>
      </p:sp>
      <p:pic>
        <p:nvPicPr>
          <p:cNvPr id="34820" name="Picture 4">
            <a:extLst>
              <a:ext uri="{FF2B5EF4-FFF2-40B4-BE49-F238E27FC236}">
                <a16:creationId xmlns:a16="http://schemas.microsoft.com/office/drawing/2014/main" id="{92647824-5301-2864-1514-E3A477D8D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412" y="1623796"/>
            <a:ext cx="6487751" cy="29194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D7F8371-16D1-CE2D-0417-6D566EF3977B}"/>
              </a:ext>
            </a:extLst>
          </p:cNvPr>
          <p:cNvPicPr>
            <a:picLocks noChangeAspect="1"/>
          </p:cNvPicPr>
          <p:nvPr/>
        </p:nvPicPr>
        <p:blipFill>
          <a:blip r:embed="rId3"/>
          <a:stretch>
            <a:fillRect/>
          </a:stretch>
        </p:blipFill>
        <p:spPr>
          <a:xfrm>
            <a:off x="5585302" y="4244956"/>
            <a:ext cx="1991845" cy="728112"/>
          </a:xfrm>
          <a:prstGeom prst="rect">
            <a:avLst/>
          </a:prstGeom>
        </p:spPr>
      </p:pic>
      <p:pic>
        <p:nvPicPr>
          <p:cNvPr id="10" name="Picture 9">
            <a:extLst>
              <a:ext uri="{FF2B5EF4-FFF2-40B4-BE49-F238E27FC236}">
                <a16:creationId xmlns:a16="http://schemas.microsoft.com/office/drawing/2014/main" id="{FFBAA8C3-C87C-CAE4-89C5-39B96544F61A}"/>
              </a:ext>
            </a:extLst>
          </p:cNvPr>
          <p:cNvPicPr>
            <a:picLocks noChangeAspect="1"/>
          </p:cNvPicPr>
          <p:nvPr/>
        </p:nvPicPr>
        <p:blipFill>
          <a:blip r:embed="rId4"/>
          <a:stretch>
            <a:fillRect/>
          </a:stretch>
        </p:blipFill>
        <p:spPr>
          <a:xfrm>
            <a:off x="8379186" y="4244956"/>
            <a:ext cx="2706908" cy="671008"/>
          </a:xfrm>
          <a:prstGeom prst="rect">
            <a:avLst/>
          </a:prstGeom>
        </p:spPr>
      </p:pic>
    </p:spTree>
    <p:extLst>
      <p:ext uri="{BB962C8B-B14F-4D97-AF65-F5344CB8AC3E}">
        <p14:creationId xmlns:p14="http://schemas.microsoft.com/office/powerpoint/2010/main" val="4253816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49"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023E90-0B14-8C4D-9065-011DF30FCFF5}"/>
              </a:ext>
            </a:extLst>
          </p:cNvPr>
          <p:cNvSpPr>
            <a:spLocks noGrp="1"/>
          </p:cNvSpPr>
          <p:nvPr>
            <p:ph type="title"/>
          </p:nvPr>
        </p:nvSpPr>
        <p:spPr>
          <a:xfrm>
            <a:off x="790941" y="1738721"/>
            <a:ext cx="5952765" cy="3263119"/>
          </a:xfrm>
          <a:noFill/>
          <a:ln>
            <a:solidFill>
              <a:schemeClr val="bg1"/>
            </a:solidFill>
          </a:ln>
        </p:spPr>
        <p:txBody>
          <a:bodyPr vert="horz" lIns="274320" tIns="182880" rIns="274320" bIns="182880" rtlCol="0" anchor="ctr" anchorCtr="1">
            <a:normAutofit/>
          </a:bodyPr>
          <a:lstStyle/>
          <a:p>
            <a:r>
              <a:rPr lang="en-US" sz="2400" b="1" i="0" dirty="0">
                <a:solidFill>
                  <a:schemeClr val="bg1"/>
                </a:solidFill>
                <a:effectLst/>
                <a:latin typeface="Helvetica Neue"/>
              </a:rPr>
              <a:t>Analyzing for number of Defaults in different categorical cases</a:t>
            </a:r>
            <a:endParaRPr lang="en-US" sz="4000" dirty="0">
              <a:solidFill>
                <a:schemeClr val="bg1"/>
              </a:solidFill>
            </a:endParaRPr>
          </a:p>
        </p:txBody>
      </p:sp>
      <p:pic>
        <p:nvPicPr>
          <p:cNvPr id="3" name="Graphic 2" descr="Statistics">
            <a:extLst>
              <a:ext uri="{FF2B5EF4-FFF2-40B4-BE49-F238E27FC236}">
                <a16:creationId xmlns:a16="http://schemas.microsoft.com/office/drawing/2014/main" id="{9BDEB03F-11D4-9112-F0E8-DA578EE028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74934" y="315674"/>
            <a:ext cx="2357075" cy="2357075"/>
          </a:xfrm>
          <a:prstGeom prst="rect">
            <a:avLst/>
          </a:prstGeom>
        </p:spPr>
      </p:pic>
      <p:pic>
        <p:nvPicPr>
          <p:cNvPr id="4" name="Graphic 3" descr="Bar chart">
            <a:extLst>
              <a:ext uri="{FF2B5EF4-FFF2-40B4-BE49-F238E27FC236}">
                <a16:creationId xmlns:a16="http://schemas.microsoft.com/office/drawing/2014/main" id="{6FBD71C8-9B75-93A5-7DDB-9D93049360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77195" y="2194839"/>
            <a:ext cx="2350884" cy="2350884"/>
          </a:xfrm>
          <a:prstGeom prst="rect">
            <a:avLst/>
          </a:prstGeom>
        </p:spPr>
      </p:pic>
      <p:pic>
        <p:nvPicPr>
          <p:cNvPr id="7" name="Graphic 6" descr="Diagnostic">
            <a:extLst>
              <a:ext uri="{FF2B5EF4-FFF2-40B4-BE49-F238E27FC236}">
                <a16:creationId xmlns:a16="http://schemas.microsoft.com/office/drawing/2014/main" id="{163029DD-2F54-9691-3F74-035982F45C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4221" y="4069482"/>
            <a:ext cx="2359028" cy="2359028"/>
          </a:xfrm>
          <a:prstGeom prst="rect">
            <a:avLst/>
          </a:prstGeom>
        </p:spPr>
      </p:pic>
    </p:spTree>
    <p:extLst>
      <p:ext uri="{BB962C8B-B14F-4D97-AF65-F5344CB8AC3E}">
        <p14:creationId xmlns:p14="http://schemas.microsoft.com/office/powerpoint/2010/main" val="3435554054"/>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912877" y="797443"/>
            <a:ext cx="3101340" cy="2138299"/>
          </a:xfrm>
        </p:spPr>
        <p:txBody>
          <a:bodyPr vert="horz" lIns="274320" tIns="182880" rIns="274320" bIns="182880" rtlCol="0" anchor="ctr" anchorCtr="1">
            <a:normAutofit/>
          </a:bodyPr>
          <a:lstStyle/>
          <a:p>
            <a:r>
              <a:rPr lang="en-US" sz="1000" b="1" i="0" dirty="0">
                <a:solidFill>
                  <a:schemeClr val="tx2"/>
                </a:solidFill>
                <a:effectLst/>
                <a:latin typeface="Helvetica Neue"/>
              </a:rPr>
              <a:t>NAME_CONTRACT_STATUS</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and</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NAME_INCOME_TYPE</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over count of target-1</a:t>
            </a:r>
            <a:endParaRPr lang="en-US" sz="287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508DE9-FD2E-2B39-B209-B979190910F0}"/>
              </a:ext>
            </a:extLst>
          </p:cNvPr>
          <p:cNvSpPr txBox="1"/>
          <p:nvPr/>
        </p:nvSpPr>
        <p:spPr>
          <a:xfrm>
            <a:off x="340855" y="3062871"/>
            <a:ext cx="4375680" cy="2677656"/>
          </a:xfrm>
          <a:prstGeom prst="rect">
            <a:avLst/>
          </a:prstGeom>
          <a:noFill/>
        </p:spPr>
        <p:txBody>
          <a:bodyPr wrap="square">
            <a:spAutoFit/>
          </a:bodyPr>
          <a:lstStyle/>
          <a:p>
            <a:pPr marL="285750" indent="-285750">
              <a:buFont typeface="Arial" panose="020B0604020202020204" pitchFamily="34" charset="0"/>
              <a:buChar char="•"/>
            </a:pPr>
            <a:r>
              <a:rPr lang="en-US" sz="1200" b="0" i="0" dirty="0">
                <a:solidFill>
                  <a:schemeClr val="bg1"/>
                </a:solidFill>
                <a:effectLst/>
                <a:latin typeface="Helvetica Neue"/>
              </a:rPr>
              <a:t>The Working income type has the highest number of defaulters in 'Approved’.</a:t>
            </a:r>
          </a:p>
          <a:p>
            <a:pPr marL="285750" indent="-285750">
              <a:buFont typeface="Arial" panose="020B0604020202020204" pitchFamily="34" charset="0"/>
              <a:buChar char="•"/>
            </a:pPr>
            <a:r>
              <a:rPr lang="en-US" sz="1200" b="0" i="0" dirty="0">
                <a:solidFill>
                  <a:schemeClr val="bg1"/>
                </a:solidFill>
                <a:effectLst/>
                <a:latin typeface="Helvetica Neue"/>
              </a:rPr>
              <a:t>The working income type also has highest number of defaulters even in 'Refused'</a:t>
            </a:r>
            <a:br>
              <a:rPr lang="en-US" sz="1200" dirty="0">
                <a:solidFill>
                  <a:schemeClr val="bg1"/>
                </a:solidFill>
              </a:rPr>
            </a:br>
            <a:r>
              <a:rPr lang="en-US" sz="1200" b="0" i="0" dirty="0">
                <a:solidFill>
                  <a:schemeClr val="bg1"/>
                </a:solidFill>
                <a:effectLst/>
                <a:latin typeface="Helvetica Neue"/>
              </a:rPr>
              <a:t>-which means the loan was granted to these applicants </a:t>
            </a:r>
            <a:r>
              <a:rPr lang="en-US" sz="1200" b="0" i="0" dirty="0" err="1">
                <a:solidFill>
                  <a:schemeClr val="bg1"/>
                </a:solidFill>
                <a:effectLst/>
                <a:latin typeface="Helvetica Neue"/>
              </a:rPr>
              <a:t>eventhough</a:t>
            </a:r>
            <a:r>
              <a:rPr lang="en-US" sz="1200" b="0" i="0" dirty="0">
                <a:solidFill>
                  <a:schemeClr val="bg1"/>
                </a:solidFill>
                <a:effectLst/>
                <a:latin typeface="Helvetica Neue"/>
              </a:rPr>
              <a:t> it was previously 'Refused' which clearly shows that more inspection is need before granting loan to applicants who were previously Refused.</a:t>
            </a:r>
          </a:p>
          <a:p>
            <a:pPr marL="285750" indent="-285750">
              <a:buFont typeface="Arial" panose="020B0604020202020204" pitchFamily="34" charset="0"/>
              <a:buChar char="•"/>
            </a:pPr>
            <a:r>
              <a:rPr lang="en-US" sz="1200" b="0" i="0" dirty="0">
                <a:solidFill>
                  <a:schemeClr val="bg1"/>
                </a:solidFill>
                <a:effectLst/>
                <a:latin typeface="Helvetica Neue"/>
              </a:rPr>
              <a:t>Similarly we can see in other cases as well, that the Default rate or count is higher for previously 'Refused', ex: Commercial associate Income type has second highest defaulters concentration in Refused. </a:t>
            </a:r>
          </a:p>
          <a:p>
            <a:pPr marL="285750" indent="-285750">
              <a:buFont typeface="Arial" panose="020B0604020202020204" pitchFamily="34" charset="0"/>
              <a:buChar char="•"/>
            </a:pPr>
            <a:r>
              <a:rPr lang="en-US" sz="1200" b="0" i="0" dirty="0">
                <a:solidFill>
                  <a:schemeClr val="bg1"/>
                </a:solidFill>
                <a:effectLst/>
                <a:latin typeface="Helvetica Neue"/>
              </a:rPr>
              <a:t>It is clear through the heatmap that Previously Refused clients are more likely to default.</a:t>
            </a:r>
            <a:endParaRPr lang="en-IN" sz="1200" dirty="0">
              <a:solidFill>
                <a:schemeClr val="bg1"/>
              </a:solidFill>
            </a:endParaRPr>
          </a:p>
        </p:txBody>
      </p:sp>
      <p:pic>
        <p:nvPicPr>
          <p:cNvPr id="35842" name="Picture 2">
            <a:extLst>
              <a:ext uri="{FF2B5EF4-FFF2-40B4-BE49-F238E27FC236}">
                <a16:creationId xmlns:a16="http://schemas.microsoft.com/office/drawing/2014/main" id="{13E17DED-646B-EB33-0695-E87AE6BC8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5843" y="857864"/>
            <a:ext cx="6529961" cy="4827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588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99532" y="1128125"/>
            <a:ext cx="3101340" cy="2138299"/>
          </a:xfrm>
        </p:spPr>
        <p:txBody>
          <a:bodyPr vert="horz" lIns="274320" tIns="182880" rIns="274320" bIns="182880" rtlCol="0" anchor="ctr" anchorCtr="1">
            <a:normAutofit/>
          </a:bodyPr>
          <a:lstStyle/>
          <a:p>
            <a:r>
              <a:rPr lang="en-US" sz="1000" b="1" i="0" dirty="0">
                <a:solidFill>
                  <a:schemeClr val="tx2"/>
                </a:solidFill>
                <a:effectLst/>
                <a:latin typeface="Helvetica Neue"/>
              </a:rPr>
              <a:t>NAME_CONTRACT_STATUS</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and</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NAME_EDUCATION_TYPE</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over count of target-1</a:t>
            </a:r>
            <a:endParaRPr lang="en-US" sz="287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508DE9-FD2E-2B39-B209-B979190910F0}"/>
              </a:ext>
            </a:extLst>
          </p:cNvPr>
          <p:cNvSpPr txBox="1"/>
          <p:nvPr/>
        </p:nvSpPr>
        <p:spPr>
          <a:xfrm>
            <a:off x="278615" y="3733187"/>
            <a:ext cx="4375680" cy="1015663"/>
          </a:xfrm>
          <a:prstGeom prst="rect">
            <a:avLst/>
          </a:prstGeom>
          <a:noFill/>
        </p:spPr>
        <p:txBody>
          <a:bodyPr wrap="square">
            <a:spAutoFit/>
          </a:bodyPr>
          <a:lstStyle/>
          <a:p>
            <a:pPr marL="285750" indent="-285750">
              <a:buFont typeface="Arial" panose="020B0604020202020204" pitchFamily="34" charset="0"/>
              <a:buChar char="•"/>
            </a:pPr>
            <a:r>
              <a:rPr lang="en-US" sz="1200" b="0" i="0" dirty="0">
                <a:solidFill>
                  <a:schemeClr val="bg1"/>
                </a:solidFill>
                <a:effectLst/>
                <a:latin typeface="Helvetica Neue"/>
              </a:rPr>
              <a:t>I. 'Secondary/secondary special' has the highest number of defaults both in 'Approved' and 'Refused’. </a:t>
            </a:r>
          </a:p>
          <a:p>
            <a:pPr marL="285750" indent="-285750">
              <a:buFont typeface="Arial" panose="020B0604020202020204" pitchFamily="34" charset="0"/>
              <a:buChar char="•"/>
            </a:pPr>
            <a:r>
              <a:rPr lang="en-US" sz="1200" b="0" i="0" dirty="0">
                <a:solidFill>
                  <a:schemeClr val="bg1"/>
                </a:solidFill>
                <a:effectLst/>
                <a:latin typeface="Helvetica Neue"/>
              </a:rPr>
              <a:t>The Defaulter number is higher in 'Refused' in all those cases that have higher applicants, meaning people who were previously Refused are more </a:t>
            </a:r>
            <a:r>
              <a:rPr lang="en-US" sz="1200" b="0" i="0" dirty="0" err="1">
                <a:solidFill>
                  <a:schemeClr val="bg1"/>
                </a:solidFill>
                <a:effectLst/>
                <a:latin typeface="Helvetica Neue"/>
              </a:rPr>
              <a:t>liekly</a:t>
            </a:r>
            <a:r>
              <a:rPr lang="en-US" sz="1200" b="0" i="0" dirty="0">
                <a:solidFill>
                  <a:schemeClr val="bg1"/>
                </a:solidFill>
                <a:effectLst/>
                <a:latin typeface="Helvetica Neue"/>
              </a:rPr>
              <a:t> to default.</a:t>
            </a:r>
            <a:endParaRPr lang="en-IN" sz="1200" dirty="0">
              <a:solidFill>
                <a:schemeClr val="bg1"/>
              </a:solidFill>
            </a:endParaRPr>
          </a:p>
        </p:txBody>
      </p:sp>
      <p:pic>
        <p:nvPicPr>
          <p:cNvPr id="36866" name="Picture 2">
            <a:extLst>
              <a:ext uri="{FF2B5EF4-FFF2-40B4-BE49-F238E27FC236}">
                <a16:creationId xmlns:a16="http://schemas.microsoft.com/office/drawing/2014/main" id="{C0A23E45-2258-7116-3B33-9665727882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094" y="797443"/>
            <a:ext cx="6069261" cy="493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5043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99532" y="1128125"/>
            <a:ext cx="3101340" cy="2138299"/>
          </a:xfrm>
        </p:spPr>
        <p:txBody>
          <a:bodyPr vert="horz" lIns="274320" tIns="182880" rIns="274320" bIns="182880" rtlCol="0" anchor="ctr" anchorCtr="1">
            <a:normAutofit/>
          </a:bodyPr>
          <a:lstStyle/>
          <a:p>
            <a:r>
              <a:rPr lang="en-US" sz="1000" b="1" i="0" dirty="0">
                <a:solidFill>
                  <a:schemeClr val="tx2"/>
                </a:solidFill>
                <a:effectLst/>
                <a:latin typeface="Helvetica Neue"/>
              </a:rPr>
              <a:t>NAME_CONTRACT_STATUS</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and</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INCOME_BINS</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over count of target-1</a:t>
            </a:r>
            <a:endParaRPr lang="en-US" sz="287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508DE9-FD2E-2B39-B209-B979190910F0}"/>
              </a:ext>
            </a:extLst>
          </p:cNvPr>
          <p:cNvSpPr txBox="1"/>
          <p:nvPr/>
        </p:nvSpPr>
        <p:spPr>
          <a:xfrm>
            <a:off x="278615" y="3733187"/>
            <a:ext cx="4375680" cy="830997"/>
          </a:xfrm>
          <a:prstGeom prst="rect">
            <a:avLst/>
          </a:prstGeom>
          <a:noFill/>
        </p:spPr>
        <p:txBody>
          <a:bodyPr wrap="square">
            <a:spAutoFit/>
          </a:bodyPr>
          <a:lstStyle/>
          <a:p>
            <a:pPr marL="285750" indent="-285750">
              <a:buFont typeface="Arial" panose="020B0604020202020204" pitchFamily="34" charset="0"/>
              <a:buChar char="•"/>
            </a:pPr>
            <a:r>
              <a:rPr lang="en-US" sz="1200" b="0" i="0" dirty="0">
                <a:solidFill>
                  <a:schemeClr val="bg1"/>
                </a:solidFill>
                <a:effectLst/>
                <a:latin typeface="Helvetica Neue"/>
              </a:rPr>
              <a:t> Medium Income range has the highest defaulters numbers.</a:t>
            </a:r>
          </a:p>
          <a:p>
            <a:pPr marL="285750" indent="-285750">
              <a:buFont typeface="Arial" panose="020B0604020202020204" pitchFamily="34" charset="0"/>
              <a:buChar char="•"/>
            </a:pPr>
            <a:r>
              <a:rPr lang="en-US" sz="1200" b="0" i="0" dirty="0">
                <a:solidFill>
                  <a:schemeClr val="bg1"/>
                </a:solidFill>
                <a:effectLst/>
                <a:latin typeface="Helvetica Neue"/>
              </a:rPr>
              <a:t>As observed in previous cases also the Defaulters rate is higher in previous contract status Refused.</a:t>
            </a:r>
            <a:endParaRPr lang="en-IN" sz="1200" dirty="0">
              <a:solidFill>
                <a:schemeClr val="bg1"/>
              </a:solidFill>
            </a:endParaRPr>
          </a:p>
        </p:txBody>
      </p:sp>
      <p:pic>
        <p:nvPicPr>
          <p:cNvPr id="37890" name="Picture 2">
            <a:extLst>
              <a:ext uri="{FF2B5EF4-FFF2-40B4-BE49-F238E27FC236}">
                <a16:creationId xmlns:a16="http://schemas.microsoft.com/office/drawing/2014/main" id="{64532DE2-429F-76A1-5BFB-416330472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995" y="1117473"/>
            <a:ext cx="6500225" cy="4110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0231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912877" y="1325007"/>
            <a:ext cx="3101340" cy="2138299"/>
          </a:xfrm>
        </p:spPr>
        <p:txBody>
          <a:bodyPr vert="horz" lIns="274320" tIns="182880" rIns="274320" bIns="182880" rtlCol="0" anchor="ctr" anchorCtr="1">
            <a:normAutofit/>
          </a:bodyPr>
          <a:lstStyle/>
          <a:p>
            <a:r>
              <a:rPr lang="en-US" sz="1000" b="1" i="0" dirty="0">
                <a:solidFill>
                  <a:schemeClr val="tx2"/>
                </a:solidFill>
                <a:effectLst/>
                <a:latin typeface="Helvetica Neue"/>
              </a:rPr>
              <a:t>NAME_CONTRACT_STATUS</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and</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AGE_GROUP</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over count of target-1</a:t>
            </a:r>
            <a:endParaRPr lang="en-US" sz="287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508DE9-FD2E-2B39-B209-B979190910F0}"/>
              </a:ext>
            </a:extLst>
          </p:cNvPr>
          <p:cNvSpPr txBox="1"/>
          <p:nvPr/>
        </p:nvSpPr>
        <p:spPr>
          <a:xfrm>
            <a:off x="299899" y="3957318"/>
            <a:ext cx="4375680" cy="830997"/>
          </a:xfrm>
          <a:prstGeom prst="rect">
            <a:avLst/>
          </a:prstGeom>
          <a:noFill/>
        </p:spPr>
        <p:txBody>
          <a:bodyPr wrap="square">
            <a:spAutoFit/>
          </a:bodyPr>
          <a:lstStyle/>
          <a:p>
            <a:pPr marL="285750" indent="-285750">
              <a:buFont typeface="Arial" panose="020B0604020202020204" pitchFamily="34" charset="0"/>
              <a:buChar char="•"/>
            </a:pPr>
            <a:r>
              <a:rPr lang="en-US" sz="1200" b="0" i="0" dirty="0">
                <a:solidFill>
                  <a:schemeClr val="bg1"/>
                </a:solidFill>
                <a:effectLst/>
                <a:latin typeface="Helvetica Neue"/>
              </a:rPr>
              <a:t>31-40 and 41-50 has the highest </a:t>
            </a:r>
            <a:r>
              <a:rPr lang="en-US" sz="1200" b="0" i="0" dirty="0" err="1">
                <a:solidFill>
                  <a:schemeClr val="bg1"/>
                </a:solidFill>
                <a:effectLst/>
                <a:latin typeface="Helvetica Neue"/>
              </a:rPr>
              <a:t>nujber</a:t>
            </a:r>
            <a:r>
              <a:rPr lang="en-US" sz="1200" b="0" i="0" dirty="0">
                <a:solidFill>
                  <a:schemeClr val="bg1"/>
                </a:solidFill>
                <a:effectLst/>
                <a:latin typeface="Helvetica Neue"/>
              </a:rPr>
              <a:t> of defaulters.</a:t>
            </a:r>
            <a:br>
              <a:rPr lang="en-US" sz="1200" dirty="0">
                <a:solidFill>
                  <a:schemeClr val="bg1"/>
                </a:solidFill>
              </a:rPr>
            </a:br>
            <a:endParaRPr lang="en-US" sz="1200" dirty="0">
              <a:solidFill>
                <a:schemeClr val="bg1"/>
              </a:solidFill>
            </a:endParaRPr>
          </a:p>
          <a:p>
            <a:pPr marL="285750" indent="-285750">
              <a:buFont typeface="Arial" panose="020B0604020202020204" pitchFamily="34" charset="0"/>
              <a:buChar char="•"/>
            </a:pPr>
            <a:r>
              <a:rPr lang="en-US" sz="1200" b="0" i="0" dirty="0">
                <a:solidFill>
                  <a:schemeClr val="bg1"/>
                </a:solidFill>
                <a:effectLst/>
                <a:latin typeface="Helvetica Neue"/>
              </a:rPr>
              <a:t>As </a:t>
            </a:r>
            <a:r>
              <a:rPr lang="en-US" sz="1200" b="0" i="0" dirty="0" err="1">
                <a:solidFill>
                  <a:schemeClr val="bg1"/>
                </a:solidFill>
                <a:effectLst/>
                <a:latin typeface="Helvetica Neue"/>
              </a:rPr>
              <a:t>senn</a:t>
            </a:r>
            <a:r>
              <a:rPr lang="en-US" sz="1200" b="0" i="0" dirty="0">
                <a:solidFill>
                  <a:schemeClr val="bg1"/>
                </a:solidFill>
                <a:effectLst/>
                <a:latin typeface="Helvetica Neue"/>
              </a:rPr>
              <a:t> in other cases </a:t>
            </a:r>
            <a:r>
              <a:rPr lang="en-US" sz="1200" b="0" i="0" dirty="0" err="1">
                <a:solidFill>
                  <a:schemeClr val="bg1"/>
                </a:solidFill>
                <a:effectLst/>
                <a:latin typeface="Helvetica Neue"/>
              </a:rPr>
              <a:t>aboce</a:t>
            </a:r>
            <a:r>
              <a:rPr lang="en-US" sz="1200" b="0" i="0" dirty="0">
                <a:solidFill>
                  <a:schemeClr val="bg1"/>
                </a:solidFill>
                <a:effectLst/>
                <a:latin typeface="Helvetica Neue"/>
              </a:rPr>
              <a:t>, Defaulters number is high for previous contract status 'Refused'.</a:t>
            </a:r>
            <a:endParaRPr lang="en-IN" sz="1200" dirty="0">
              <a:solidFill>
                <a:schemeClr val="bg1"/>
              </a:solidFill>
            </a:endParaRPr>
          </a:p>
        </p:txBody>
      </p:sp>
      <p:pic>
        <p:nvPicPr>
          <p:cNvPr id="38914" name="Picture 2">
            <a:extLst>
              <a:ext uri="{FF2B5EF4-FFF2-40B4-BE49-F238E27FC236}">
                <a16:creationId xmlns:a16="http://schemas.microsoft.com/office/drawing/2014/main" id="{C8E8FDED-C3DA-1FE8-DD52-9A02E91043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412" y="1117473"/>
            <a:ext cx="6532965" cy="412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6973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912877" y="1636799"/>
            <a:ext cx="3101340" cy="2138299"/>
          </a:xfrm>
        </p:spPr>
        <p:txBody>
          <a:bodyPr vert="horz" lIns="274320" tIns="182880" rIns="274320" bIns="182880" rtlCol="0" anchor="ctr" anchorCtr="1">
            <a:normAutofit/>
          </a:bodyPr>
          <a:lstStyle/>
          <a:p>
            <a:r>
              <a:rPr lang="en-US" sz="1000" b="1" i="0" dirty="0">
                <a:solidFill>
                  <a:schemeClr val="tx2"/>
                </a:solidFill>
                <a:effectLst/>
                <a:latin typeface="Helvetica Neue"/>
              </a:rPr>
              <a:t>NAME_CONTRACT_STATUS</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and</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NAME_FAMILY_STATUS</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over count of target-1</a:t>
            </a:r>
            <a:endParaRPr lang="en-US" sz="287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508DE9-FD2E-2B39-B209-B979190910F0}"/>
              </a:ext>
            </a:extLst>
          </p:cNvPr>
          <p:cNvSpPr txBox="1"/>
          <p:nvPr/>
        </p:nvSpPr>
        <p:spPr>
          <a:xfrm>
            <a:off x="195558" y="4152051"/>
            <a:ext cx="4375680" cy="461665"/>
          </a:xfrm>
          <a:prstGeom prst="rect">
            <a:avLst/>
          </a:prstGeom>
          <a:noFill/>
        </p:spPr>
        <p:txBody>
          <a:bodyPr wrap="square">
            <a:spAutoFit/>
          </a:bodyPr>
          <a:lstStyle/>
          <a:p>
            <a:pPr marL="285750" indent="-285750">
              <a:buFont typeface="Arial" panose="020B0604020202020204" pitchFamily="34" charset="0"/>
              <a:buChar char="•"/>
            </a:pPr>
            <a:r>
              <a:rPr lang="en-US" sz="1200" b="0" i="0" dirty="0">
                <a:solidFill>
                  <a:schemeClr val="bg1"/>
                </a:solidFill>
                <a:effectLst/>
                <a:latin typeface="Helvetica Neue"/>
              </a:rPr>
              <a:t>Married has highest number of applicants and hence highest number of Defaulters in Approved and in Refused.</a:t>
            </a:r>
            <a:endParaRPr lang="en-IN" sz="1200" dirty="0">
              <a:solidFill>
                <a:schemeClr val="bg1"/>
              </a:solidFill>
            </a:endParaRPr>
          </a:p>
        </p:txBody>
      </p:sp>
      <p:pic>
        <p:nvPicPr>
          <p:cNvPr id="39938" name="Picture 2">
            <a:extLst>
              <a:ext uri="{FF2B5EF4-FFF2-40B4-BE49-F238E27FC236}">
                <a16:creationId xmlns:a16="http://schemas.microsoft.com/office/drawing/2014/main" id="{C277E744-0D52-562F-7C21-F9F6BE9C6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412" y="1117473"/>
            <a:ext cx="6561096" cy="4147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0384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49"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023E90-0B14-8C4D-9065-011DF30FCFF5}"/>
              </a:ext>
            </a:extLst>
          </p:cNvPr>
          <p:cNvSpPr>
            <a:spLocks noGrp="1"/>
          </p:cNvSpPr>
          <p:nvPr>
            <p:ph type="title"/>
          </p:nvPr>
        </p:nvSpPr>
        <p:spPr>
          <a:xfrm>
            <a:off x="790941" y="1738721"/>
            <a:ext cx="5952765" cy="3263119"/>
          </a:xfrm>
          <a:noFill/>
          <a:ln>
            <a:solidFill>
              <a:schemeClr val="bg1"/>
            </a:solidFill>
          </a:ln>
        </p:spPr>
        <p:txBody>
          <a:bodyPr vert="horz" lIns="274320" tIns="182880" rIns="274320" bIns="182880" rtlCol="0" anchor="ctr" anchorCtr="1">
            <a:normAutofit/>
          </a:bodyPr>
          <a:lstStyle/>
          <a:p>
            <a:pPr algn="l"/>
            <a:r>
              <a:rPr lang="en-US" sz="2000" b="1" i="0" dirty="0" err="1">
                <a:solidFill>
                  <a:schemeClr val="bg1"/>
                </a:solidFill>
                <a:effectLst/>
                <a:latin typeface="Helvetica Neue"/>
              </a:rPr>
              <a:t>Analysing</a:t>
            </a:r>
            <a:r>
              <a:rPr lang="en-US" sz="2000" b="1" i="0" dirty="0">
                <a:solidFill>
                  <a:schemeClr val="bg1"/>
                </a:solidFill>
                <a:effectLst/>
                <a:latin typeface="Helvetica Neue"/>
              </a:rPr>
              <a:t> for Default amount for different previous contract status</a:t>
            </a:r>
          </a:p>
        </p:txBody>
      </p:sp>
      <p:pic>
        <p:nvPicPr>
          <p:cNvPr id="3" name="Graphic 2" descr="Statistics">
            <a:extLst>
              <a:ext uri="{FF2B5EF4-FFF2-40B4-BE49-F238E27FC236}">
                <a16:creationId xmlns:a16="http://schemas.microsoft.com/office/drawing/2014/main" id="{9BDEB03F-11D4-9112-F0E8-DA578EE028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74934" y="315674"/>
            <a:ext cx="2357075" cy="2357075"/>
          </a:xfrm>
          <a:prstGeom prst="rect">
            <a:avLst/>
          </a:prstGeom>
        </p:spPr>
      </p:pic>
      <p:pic>
        <p:nvPicPr>
          <p:cNvPr id="4" name="Graphic 3" descr="Bar chart">
            <a:extLst>
              <a:ext uri="{FF2B5EF4-FFF2-40B4-BE49-F238E27FC236}">
                <a16:creationId xmlns:a16="http://schemas.microsoft.com/office/drawing/2014/main" id="{6FBD71C8-9B75-93A5-7DDB-9D93049360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77195" y="2194839"/>
            <a:ext cx="2350884" cy="2350884"/>
          </a:xfrm>
          <a:prstGeom prst="rect">
            <a:avLst/>
          </a:prstGeom>
        </p:spPr>
      </p:pic>
      <p:pic>
        <p:nvPicPr>
          <p:cNvPr id="7" name="Graphic 6" descr="Diagnostic">
            <a:extLst>
              <a:ext uri="{FF2B5EF4-FFF2-40B4-BE49-F238E27FC236}">
                <a16:creationId xmlns:a16="http://schemas.microsoft.com/office/drawing/2014/main" id="{163029DD-2F54-9691-3F74-035982F45C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74221" y="4069482"/>
            <a:ext cx="2359028" cy="2359028"/>
          </a:xfrm>
          <a:prstGeom prst="rect">
            <a:avLst/>
          </a:prstGeom>
        </p:spPr>
      </p:pic>
    </p:spTree>
    <p:extLst>
      <p:ext uri="{BB962C8B-B14F-4D97-AF65-F5344CB8AC3E}">
        <p14:creationId xmlns:p14="http://schemas.microsoft.com/office/powerpoint/2010/main" val="2682033436"/>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912877" y="1636799"/>
            <a:ext cx="3101340" cy="2138299"/>
          </a:xfrm>
        </p:spPr>
        <p:txBody>
          <a:bodyPr vert="horz" lIns="274320" tIns="182880" rIns="274320" bIns="182880" rtlCol="0" anchor="ctr" anchorCtr="1">
            <a:normAutofit/>
          </a:bodyPr>
          <a:lstStyle/>
          <a:p>
            <a:r>
              <a:rPr lang="en-US" sz="1000" b="1" i="0" dirty="0">
                <a:solidFill>
                  <a:schemeClr val="tx2"/>
                </a:solidFill>
                <a:effectLst/>
                <a:latin typeface="Helvetica Neue"/>
              </a:rPr>
              <a:t>NAME_CONTRACT_STATUS</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and</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NAME_INCOME_TYPE</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over mean of </a:t>
            </a:r>
            <a:r>
              <a:rPr lang="en-US" sz="1000" b="1" i="0" dirty="0" err="1">
                <a:solidFill>
                  <a:schemeClr val="tx2"/>
                </a:solidFill>
                <a:effectLst/>
                <a:latin typeface="Helvetica Neue"/>
              </a:rPr>
              <a:t>amt_credit</a:t>
            </a:r>
            <a:endParaRPr lang="en-US" sz="287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508DE9-FD2E-2B39-B209-B979190910F0}"/>
              </a:ext>
            </a:extLst>
          </p:cNvPr>
          <p:cNvSpPr txBox="1"/>
          <p:nvPr/>
        </p:nvSpPr>
        <p:spPr>
          <a:xfrm>
            <a:off x="195558" y="4152051"/>
            <a:ext cx="4375680" cy="646331"/>
          </a:xfrm>
          <a:prstGeom prst="rect">
            <a:avLst/>
          </a:prstGeom>
          <a:noFill/>
        </p:spPr>
        <p:txBody>
          <a:bodyPr wrap="square">
            <a:spAutoFit/>
          </a:bodyPr>
          <a:lstStyle/>
          <a:p>
            <a:pPr marL="285750" indent="-285750">
              <a:buFont typeface="Arial" panose="020B0604020202020204" pitchFamily="34" charset="0"/>
              <a:buChar char="•"/>
            </a:pPr>
            <a:r>
              <a:rPr lang="en-US" sz="1200" b="0" i="0" dirty="0">
                <a:solidFill>
                  <a:schemeClr val="bg1"/>
                </a:solidFill>
                <a:effectLst/>
                <a:latin typeface="Helvetica Neue"/>
              </a:rPr>
              <a:t>Income Type Maternity Leave has the highest and second highest default amount mean, and the highest default amount comes from previously Refused contract status.</a:t>
            </a:r>
            <a:endParaRPr lang="en-IN" sz="1200" dirty="0">
              <a:solidFill>
                <a:schemeClr val="bg1"/>
              </a:solidFill>
            </a:endParaRPr>
          </a:p>
        </p:txBody>
      </p:sp>
      <p:pic>
        <p:nvPicPr>
          <p:cNvPr id="40962" name="Picture 2">
            <a:extLst>
              <a:ext uri="{FF2B5EF4-FFF2-40B4-BE49-F238E27FC236}">
                <a16:creationId xmlns:a16="http://schemas.microsoft.com/office/drawing/2014/main" id="{1E5DC7F5-5F7A-8A5B-7CF0-BC903352B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094" y="898794"/>
            <a:ext cx="6217043" cy="4841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4955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912877" y="1636799"/>
            <a:ext cx="3101340" cy="2138299"/>
          </a:xfrm>
        </p:spPr>
        <p:txBody>
          <a:bodyPr vert="horz" lIns="274320" tIns="182880" rIns="274320" bIns="182880" rtlCol="0" anchor="ctr" anchorCtr="1">
            <a:normAutofit/>
          </a:bodyPr>
          <a:lstStyle/>
          <a:p>
            <a:r>
              <a:rPr lang="en-US" sz="1000" b="1" i="0" dirty="0">
                <a:solidFill>
                  <a:schemeClr val="tx2"/>
                </a:solidFill>
                <a:effectLst/>
                <a:latin typeface="Helvetica Neue"/>
              </a:rPr>
              <a:t>NAME_CONTRACT_STATUS</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and</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NAME_EDUCATION_TYPE</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over mean of </a:t>
            </a:r>
            <a:r>
              <a:rPr lang="en-US" sz="1000" b="1" i="0" dirty="0" err="1">
                <a:solidFill>
                  <a:schemeClr val="tx2"/>
                </a:solidFill>
                <a:effectLst/>
                <a:latin typeface="Helvetica Neue"/>
              </a:rPr>
              <a:t>amt_credit</a:t>
            </a:r>
            <a:endParaRPr lang="en-US" sz="287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508DE9-FD2E-2B39-B209-B979190910F0}"/>
              </a:ext>
            </a:extLst>
          </p:cNvPr>
          <p:cNvSpPr txBox="1"/>
          <p:nvPr/>
        </p:nvSpPr>
        <p:spPr>
          <a:xfrm>
            <a:off x="195558" y="4152051"/>
            <a:ext cx="4375680" cy="461665"/>
          </a:xfrm>
          <a:prstGeom prst="rect">
            <a:avLst/>
          </a:prstGeom>
          <a:noFill/>
        </p:spPr>
        <p:txBody>
          <a:bodyPr wrap="square">
            <a:spAutoFit/>
          </a:bodyPr>
          <a:lstStyle/>
          <a:p>
            <a:pPr marL="285750" indent="-285750">
              <a:buFont typeface="Arial" panose="020B0604020202020204" pitchFamily="34" charset="0"/>
              <a:buChar char="•"/>
            </a:pPr>
            <a:r>
              <a:rPr lang="en-US" sz="1200" b="0" i="0" dirty="0">
                <a:solidFill>
                  <a:schemeClr val="bg1"/>
                </a:solidFill>
                <a:effectLst/>
                <a:latin typeface="Helvetica Neue"/>
              </a:rPr>
              <a:t>Education type Academic degree has the highest default amount, and it falls in previously Approved status</a:t>
            </a:r>
            <a:endParaRPr lang="en-IN" sz="1200" dirty="0">
              <a:solidFill>
                <a:schemeClr val="bg1"/>
              </a:solidFill>
            </a:endParaRPr>
          </a:p>
        </p:txBody>
      </p:sp>
      <p:pic>
        <p:nvPicPr>
          <p:cNvPr id="41986" name="Picture 2">
            <a:extLst>
              <a:ext uri="{FF2B5EF4-FFF2-40B4-BE49-F238E27FC236}">
                <a16:creationId xmlns:a16="http://schemas.microsoft.com/office/drawing/2014/main" id="{C8BAEB64-11AC-F1A8-2255-974A9FF96F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1317" y="802767"/>
            <a:ext cx="5765217" cy="492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839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D53B5A6E-8E96-9ED2-1062-37412C4B2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8324" y="56442"/>
            <a:ext cx="1976316" cy="20490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3C5E9BC-12CB-BF83-BE8C-B3D64717A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618" y="32189"/>
            <a:ext cx="2395816" cy="204642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05850913-AF9F-E7B0-89A1-E5E1B3C31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519" y="59024"/>
            <a:ext cx="1946601" cy="20464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4AC6D40-9A22-42BD-8645-40AB440335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8948" y="38593"/>
            <a:ext cx="1953956" cy="205415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50EB0D8E-1176-D6F2-8717-9D5909D03A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618" y="2498344"/>
            <a:ext cx="2518175" cy="204999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671861B-B622-8667-257E-6E6DA5490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6641" y="2498343"/>
            <a:ext cx="2563629" cy="204999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2CAAD313-D541-3C07-7BDA-EFE3B86473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1686" y="2419382"/>
            <a:ext cx="2568837" cy="2054159"/>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CDC5FFB3-979D-DF85-BFFC-8ADDA21B14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4436" y="4815395"/>
            <a:ext cx="2518175" cy="180843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93A07C2A-27E2-F848-9333-E7A97E5E90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5627" y="4678608"/>
            <a:ext cx="2140621" cy="2054086"/>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BE03FE53-241B-C3CD-A712-4EA41583F2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17197" y="4787473"/>
            <a:ext cx="2504124" cy="1836357"/>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737FCEE3-C2FC-A3AC-7EBB-6C0849962E2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71940" y="2483838"/>
            <a:ext cx="2120491" cy="207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52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912877" y="1636799"/>
            <a:ext cx="3101340" cy="2138299"/>
          </a:xfrm>
        </p:spPr>
        <p:txBody>
          <a:bodyPr vert="horz" lIns="274320" tIns="182880" rIns="274320" bIns="182880" rtlCol="0" anchor="ctr" anchorCtr="1">
            <a:normAutofit/>
          </a:bodyPr>
          <a:lstStyle/>
          <a:p>
            <a:r>
              <a:rPr lang="en-US" sz="1000" b="1" i="0" dirty="0">
                <a:solidFill>
                  <a:schemeClr val="tx2"/>
                </a:solidFill>
                <a:effectLst/>
                <a:latin typeface="Helvetica Neue"/>
              </a:rPr>
              <a:t>NAME_CONTRACT_STATUS</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and</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INCOME_BINS</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over mean of </a:t>
            </a:r>
            <a:r>
              <a:rPr lang="en-US" sz="1000" b="1" i="0" dirty="0" err="1">
                <a:solidFill>
                  <a:schemeClr val="tx2"/>
                </a:solidFill>
                <a:effectLst/>
                <a:latin typeface="Helvetica Neue"/>
              </a:rPr>
              <a:t>amt_credit</a:t>
            </a:r>
            <a:endParaRPr lang="en-US" sz="287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508DE9-FD2E-2B39-B209-B979190910F0}"/>
              </a:ext>
            </a:extLst>
          </p:cNvPr>
          <p:cNvSpPr txBox="1"/>
          <p:nvPr/>
        </p:nvSpPr>
        <p:spPr>
          <a:xfrm>
            <a:off x="195558" y="4152051"/>
            <a:ext cx="4375680" cy="1015663"/>
          </a:xfrm>
          <a:prstGeom prst="rect">
            <a:avLst/>
          </a:prstGeom>
          <a:noFill/>
        </p:spPr>
        <p:txBody>
          <a:bodyPr wrap="square">
            <a:spAutoFit/>
          </a:bodyPr>
          <a:lstStyle/>
          <a:p>
            <a:pPr marL="285750" indent="-285750">
              <a:buFont typeface="Arial" panose="020B0604020202020204" pitchFamily="34" charset="0"/>
              <a:buChar char="•"/>
            </a:pPr>
            <a:r>
              <a:rPr lang="en-US" sz="1200" b="0" i="0" dirty="0">
                <a:solidFill>
                  <a:schemeClr val="bg1"/>
                </a:solidFill>
                <a:effectLst/>
                <a:latin typeface="Helvetica Neue"/>
              </a:rPr>
              <a:t>Very High income range has the highest </a:t>
            </a:r>
            <a:r>
              <a:rPr lang="en-US" sz="1200" b="0" i="0" dirty="0" err="1">
                <a:solidFill>
                  <a:schemeClr val="bg1"/>
                </a:solidFill>
                <a:effectLst/>
                <a:latin typeface="Helvetica Neue"/>
              </a:rPr>
              <a:t>defasult</a:t>
            </a:r>
            <a:r>
              <a:rPr lang="en-US" sz="1200" b="0" i="0" dirty="0">
                <a:solidFill>
                  <a:schemeClr val="bg1"/>
                </a:solidFill>
                <a:effectLst/>
                <a:latin typeface="Helvetica Neue"/>
              </a:rPr>
              <a:t> amount mean, and it falls in Cancelled status.</a:t>
            </a:r>
          </a:p>
          <a:p>
            <a:pPr marL="285750" indent="-285750">
              <a:buFont typeface="Arial" panose="020B0604020202020204" pitchFamily="34" charset="0"/>
              <a:buChar char="•"/>
            </a:pPr>
            <a:r>
              <a:rPr lang="en-US" sz="1200" b="0" i="0" dirty="0">
                <a:solidFill>
                  <a:schemeClr val="bg1"/>
                </a:solidFill>
                <a:effectLst/>
                <a:latin typeface="Helvetica Neue"/>
              </a:rPr>
              <a:t>Every previous contract status for Very High income range has high default amount, because the credit amount is higher for higher income ranges.</a:t>
            </a:r>
            <a:endParaRPr lang="en-IN" sz="1200" dirty="0">
              <a:solidFill>
                <a:schemeClr val="bg1"/>
              </a:solidFill>
            </a:endParaRPr>
          </a:p>
        </p:txBody>
      </p:sp>
      <p:pic>
        <p:nvPicPr>
          <p:cNvPr id="43010" name="Picture 2">
            <a:extLst>
              <a:ext uri="{FF2B5EF4-FFF2-40B4-BE49-F238E27FC236}">
                <a16:creationId xmlns:a16="http://schemas.microsoft.com/office/drawing/2014/main" id="{48DB6443-F7E1-7303-96B2-E5E899525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266" y="1117473"/>
            <a:ext cx="6507684" cy="416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3572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912877" y="1636799"/>
            <a:ext cx="3101340" cy="2138299"/>
          </a:xfrm>
        </p:spPr>
        <p:txBody>
          <a:bodyPr vert="horz" lIns="274320" tIns="182880" rIns="274320" bIns="182880" rtlCol="0" anchor="ctr" anchorCtr="1">
            <a:normAutofit/>
          </a:bodyPr>
          <a:lstStyle/>
          <a:p>
            <a:r>
              <a:rPr lang="en-US" sz="1000" b="1" i="0" dirty="0">
                <a:solidFill>
                  <a:schemeClr val="tx2"/>
                </a:solidFill>
                <a:effectLst/>
                <a:latin typeface="Helvetica Neue"/>
              </a:rPr>
              <a:t>NAME_CONTRACT_STATUS</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and</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AGE_GROUP</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over mean of </a:t>
            </a:r>
            <a:r>
              <a:rPr lang="en-US" sz="1000" b="1" i="0" dirty="0" err="1">
                <a:solidFill>
                  <a:schemeClr val="tx2"/>
                </a:solidFill>
                <a:effectLst/>
                <a:latin typeface="Helvetica Neue"/>
              </a:rPr>
              <a:t>amt_credit</a:t>
            </a:r>
            <a:endParaRPr lang="en-US" sz="287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508DE9-FD2E-2B39-B209-B979190910F0}"/>
              </a:ext>
            </a:extLst>
          </p:cNvPr>
          <p:cNvSpPr txBox="1"/>
          <p:nvPr/>
        </p:nvSpPr>
        <p:spPr>
          <a:xfrm>
            <a:off x="195558" y="4152051"/>
            <a:ext cx="4375680" cy="461665"/>
          </a:xfrm>
          <a:prstGeom prst="rect">
            <a:avLst/>
          </a:prstGeom>
          <a:noFill/>
        </p:spPr>
        <p:txBody>
          <a:bodyPr wrap="square">
            <a:spAutoFit/>
          </a:bodyPr>
          <a:lstStyle/>
          <a:p>
            <a:pPr marL="285750" indent="-285750">
              <a:buFont typeface="Arial" panose="020B0604020202020204" pitchFamily="34" charset="0"/>
              <a:buChar char="•"/>
            </a:pPr>
            <a:r>
              <a:rPr lang="en-US" sz="1200" b="0" i="0" dirty="0">
                <a:solidFill>
                  <a:schemeClr val="bg1"/>
                </a:solidFill>
                <a:effectLst/>
                <a:latin typeface="Helvetica Neue"/>
              </a:rPr>
              <a:t>Age group 51-60 has highest default amount and most of it is previously Cancelled status.</a:t>
            </a:r>
            <a:endParaRPr lang="en-IN" sz="1200" dirty="0">
              <a:solidFill>
                <a:schemeClr val="bg1"/>
              </a:solidFill>
            </a:endParaRPr>
          </a:p>
        </p:txBody>
      </p:sp>
      <p:pic>
        <p:nvPicPr>
          <p:cNvPr id="44034" name="Picture 2">
            <a:extLst>
              <a:ext uri="{FF2B5EF4-FFF2-40B4-BE49-F238E27FC236}">
                <a16:creationId xmlns:a16="http://schemas.microsoft.com/office/drawing/2014/main" id="{BF0CA0B8-0479-5C76-CF6B-5E0BE5E7B2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412" y="1259967"/>
            <a:ext cx="6498027" cy="390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663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912877" y="1636799"/>
            <a:ext cx="3101340" cy="2138299"/>
          </a:xfrm>
        </p:spPr>
        <p:txBody>
          <a:bodyPr vert="horz" lIns="274320" tIns="182880" rIns="274320" bIns="182880" rtlCol="0" anchor="ctr" anchorCtr="1">
            <a:normAutofit/>
          </a:bodyPr>
          <a:lstStyle/>
          <a:p>
            <a:r>
              <a:rPr lang="en-US" sz="1000" b="1" i="0" dirty="0">
                <a:solidFill>
                  <a:schemeClr val="tx2"/>
                </a:solidFill>
                <a:effectLst/>
                <a:latin typeface="Helvetica Neue"/>
              </a:rPr>
              <a:t>NAME_CONTRACT_STATUS</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and</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NAME_FAMILY_STATUS</a:t>
            </a:r>
            <a:br>
              <a:rPr lang="en-US" sz="1000" b="1" i="0" dirty="0">
                <a:solidFill>
                  <a:schemeClr val="tx2"/>
                </a:solidFill>
                <a:effectLst/>
                <a:latin typeface="Helvetica Neue"/>
              </a:rPr>
            </a:br>
            <a:br>
              <a:rPr lang="en-US" sz="1000" b="1" i="0" dirty="0">
                <a:solidFill>
                  <a:schemeClr val="tx2"/>
                </a:solidFill>
                <a:effectLst/>
                <a:latin typeface="Helvetica Neue"/>
              </a:rPr>
            </a:br>
            <a:r>
              <a:rPr lang="en-US" sz="1000" b="1" i="0" dirty="0">
                <a:solidFill>
                  <a:schemeClr val="tx2"/>
                </a:solidFill>
                <a:effectLst/>
                <a:latin typeface="Helvetica Neue"/>
              </a:rPr>
              <a:t>over mean of </a:t>
            </a:r>
            <a:r>
              <a:rPr lang="en-US" sz="1000" b="1" i="0" dirty="0" err="1">
                <a:solidFill>
                  <a:schemeClr val="tx2"/>
                </a:solidFill>
                <a:effectLst/>
                <a:latin typeface="Helvetica Neue"/>
              </a:rPr>
              <a:t>amt_credit</a:t>
            </a:r>
            <a:endParaRPr lang="en-US" sz="287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C508DE9-FD2E-2B39-B209-B979190910F0}"/>
              </a:ext>
            </a:extLst>
          </p:cNvPr>
          <p:cNvSpPr txBox="1"/>
          <p:nvPr/>
        </p:nvSpPr>
        <p:spPr>
          <a:xfrm>
            <a:off x="195558" y="4152051"/>
            <a:ext cx="4375680" cy="646331"/>
          </a:xfrm>
          <a:prstGeom prst="rect">
            <a:avLst/>
          </a:prstGeom>
          <a:noFill/>
        </p:spPr>
        <p:txBody>
          <a:bodyPr wrap="square">
            <a:spAutoFit/>
          </a:bodyPr>
          <a:lstStyle/>
          <a:p>
            <a:pPr marL="285750" indent="-285750">
              <a:buFont typeface="Arial" panose="020B0604020202020204" pitchFamily="34" charset="0"/>
              <a:buChar char="•"/>
            </a:pPr>
            <a:r>
              <a:rPr lang="en-US" sz="1200" b="0" i="0" dirty="0">
                <a:solidFill>
                  <a:schemeClr val="bg1"/>
                </a:solidFill>
                <a:effectLst/>
                <a:latin typeface="Helvetica Neue"/>
              </a:rPr>
              <a:t>Married Family status has highest Default amount and most of it concentrated in </a:t>
            </a:r>
            <a:r>
              <a:rPr lang="en-US" sz="1200" b="0" i="0" dirty="0" err="1">
                <a:solidFill>
                  <a:schemeClr val="bg1"/>
                </a:solidFill>
                <a:effectLst/>
                <a:latin typeface="Helvetica Neue"/>
              </a:rPr>
              <a:t>previosuly</a:t>
            </a:r>
            <a:r>
              <a:rPr lang="en-US" sz="1200" b="0" i="0" dirty="0">
                <a:solidFill>
                  <a:schemeClr val="bg1"/>
                </a:solidFill>
                <a:effectLst/>
                <a:latin typeface="Helvetica Neue"/>
              </a:rPr>
              <a:t> Cancelled contract status.</a:t>
            </a:r>
            <a:endParaRPr lang="en-IN" sz="1200" dirty="0">
              <a:solidFill>
                <a:schemeClr val="bg1"/>
              </a:solidFill>
            </a:endParaRPr>
          </a:p>
        </p:txBody>
      </p:sp>
      <p:pic>
        <p:nvPicPr>
          <p:cNvPr id="45058" name="Picture 2">
            <a:extLst>
              <a:ext uri="{FF2B5EF4-FFF2-40B4-BE49-F238E27FC236}">
                <a16:creationId xmlns:a16="http://schemas.microsoft.com/office/drawing/2014/main" id="{11C640FB-B7AB-6CF1-531D-F69844590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412" y="1190694"/>
            <a:ext cx="6557350" cy="3995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0590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6BB47-6921-8036-B8F1-4102E10C52B4}"/>
              </a:ext>
            </a:extLst>
          </p:cNvPr>
          <p:cNvSpPr>
            <a:spLocks noGrp="1"/>
          </p:cNvSpPr>
          <p:nvPr>
            <p:ph type="title"/>
          </p:nvPr>
        </p:nvSpPr>
        <p:spPr>
          <a:xfrm>
            <a:off x="2506133" y="152400"/>
            <a:ext cx="6794886" cy="521855"/>
          </a:xfrm>
        </p:spPr>
        <p:txBody>
          <a:bodyPr>
            <a:normAutofit fontScale="90000"/>
          </a:bodyPr>
          <a:lstStyle/>
          <a:p>
            <a:r>
              <a:rPr lang="en-US" sz="1800" b="1" i="0" dirty="0">
                <a:solidFill>
                  <a:srgbClr val="000000"/>
                </a:solidFill>
                <a:effectLst/>
                <a:latin typeface="Helvetica Neue"/>
              </a:rPr>
              <a:t>Correlation between variables in merged data frame</a:t>
            </a:r>
            <a:endParaRPr lang="en-IN" dirty="0"/>
          </a:p>
        </p:txBody>
      </p:sp>
      <p:pic>
        <p:nvPicPr>
          <p:cNvPr id="47106" name="Picture 2">
            <a:extLst>
              <a:ext uri="{FF2B5EF4-FFF2-40B4-BE49-F238E27FC236}">
                <a16:creationId xmlns:a16="http://schemas.microsoft.com/office/drawing/2014/main" id="{989FD7EC-4BFF-F66C-5DD2-F7F37B5AD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496" y="798604"/>
            <a:ext cx="9681007" cy="6059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927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151F2C-E6F3-A4A3-0817-91CF9203AAD0}"/>
              </a:ext>
            </a:extLst>
          </p:cNvPr>
          <p:cNvSpPr>
            <a:spLocks noGrp="1"/>
          </p:cNvSpPr>
          <p:nvPr>
            <p:ph type="body" idx="1"/>
          </p:nvPr>
        </p:nvSpPr>
        <p:spPr>
          <a:xfrm>
            <a:off x="4761061" y="339265"/>
            <a:ext cx="6801612" cy="1265082"/>
          </a:xfrm>
        </p:spPr>
        <p:txBody>
          <a:bodyPr>
            <a:noAutofit/>
          </a:bodyPr>
          <a:lstStyle/>
          <a:p>
            <a:r>
              <a:rPr lang="en-US" sz="900" b="1" dirty="0">
                <a:solidFill>
                  <a:schemeClr val="bg1"/>
                </a:solidFill>
              </a:rPr>
              <a:t>Case Summary</a:t>
            </a:r>
          </a:p>
          <a:p>
            <a:r>
              <a:rPr lang="en-US" sz="900" b="1" dirty="0">
                <a:solidFill>
                  <a:schemeClr val="bg1"/>
                </a:solidFill>
              </a:rPr>
              <a:t>Defaulters' demography</a:t>
            </a:r>
          </a:p>
          <a:p>
            <a:r>
              <a:rPr lang="en-US" sz="900" b="1" dirty="0">
                <a:solidFill>
                  <a:schemeClr val="bg1"/>
                </a:solidFill>
              </a:rPr>
              <a:t>All the below variables were established in analysis of Application </a:t>
            </a:r>
            <a:r>
              <a:rPr lang="en-US" sz="900" b="1" dirty="0" err="1">
                <a:solidFill>
                  <a:schemeClr val="bg1"/>
                </a:solidFill>
              </a:rPr>
              <a:t>dataframe</a:t>
            </a:r>
            <a:r>
              <a:rPr lang="en-US" sz="900" b="1" dirty="0">
                <a:solidFill>
                  <a:schemeClr val="bg1"/>
                </a:solidFill>
              </a:rPr>
              <a:t> as leading to default. </a:t>
            </a:r>
          </a:p>
          <a:p>
            <a:r>
              <a:rPr lang="en-US" sz="900" b="1" dirty="0">
                <a:solidFill>
                  <a:schemeClr val="bg1"/>
                </a:solidFill>
              </a:rPr>
              <a:t>Checked these against the Approved loans which have defaults, and it proves to be correct</a:t>
            </a:r>
          </a:p>
          <a:p>
            <a:r>
              <a:rPr lang="en-US" sz="900" b="1" dirty="0">
                <a:solidFill>
                  <a:schemeClr val="bg1"/>
                </a:solidFill>
              </a:rPr>
              <a:t>    -Medium income</a:t>
            </a:r>
          </a:p>
          <a:p>
            <a:r>
              <a:rPr lang="en-US" sz="900" b="1" dirty="0">
                <a:solidFill>
                  <a:schemeClr val="bg1"/>
                </a:solidFill>
              </a:rPr>
              <a:t>    -25-35 years </a:t>
            </a:r>
            <a:r>
              <a:rPr lang="en-US" sz="900" b="1" dirty="0" err="1">
                <a:solidFill>
                  <a:schemeClr val="bg1"/>
                </a:solidFill>
              </a:rPr>
              <a:t>ols</a:t>
            </a:r>
            <a:r>
              <a:rPr lang="en-US" sz="900" b="1" dirty="0">
                <a:solidFill>
                  <a:schemeClr val="bg1"/>
                </a:solidFill>
              </a:rPr>
              <a:t> , followed by 35-45 years age group</a:t>
            </a:r>
          </a:p>
          <a:p>
            <a:r>
              <a:rPr lang="en-US" sz="900" b="1" dirty="0">
                <a:solidFill>
                  <a:schemeClr val="bg1"/>
                </a:solidFill>
              </a:rPr>
              <a:t>    -Male</a:t>
            </a:r>
          </a:p>
          <a:p>
            <a:r>
              <a:rPr lang="en-US" sz="900" b="1" dirty="0">
                <a:solidFill>
                  <a:schemeClr val="bg1"/>
                </a:solidFill>
              </a:rPr>
              <a:t>    -Unemployed</a:t>
            </a:r>
          </a:p>
          <a:p>
            <a:r>
              <a:rPr lang="en-US" sz="900" b="1" dirty="0">
                <a:solidFill>
                  <a:schemeClr val="bg1"/>
                </a:solidFill>
              </a:rPr>
              <a:t>    -</a:t>
            </a:r>
            <a:r>
              <a:rPr lang="en-US" sz="900" b="1" dirty="0" err="1">
                <a:solidFill>
                  <a:schemeClr val="bg1"/>
                </a:solidFill>
              </a:rPr>
              <a:t>Labourers</a:t>
            </a:r>
            <a:r>
              <a:rPr lang="en-US" sz="900" b="1" dirty="0">
                <a:solidFill>
                  <a:schemeClr val="bg1"/>
                </a:solidFill>
              </a:rPr>
              <a:t>, Salesman, Drivers</a:t>
            </a:r>
          </a:p>
          <a:p>
            <a:r>
              <a:rPr lang="en-US" sz="900" b="1" dirty="0">
                <a:solidFill>
                  <a:schemeClr val="bg1"/>
                </a:solidFill>
              </a:rPr>
              <a:t>    -Business type 3</a:t>
            </a:r>
          </a:p>
          <a:p>
            <a:r>
              <a:rPr lang="en-US" sz="900" b="1" dirty="0">
                <a:solidFill>
                  <a:schemeClr val="bg1"/>
                </a:solidFill>
              </a:rPr>
              <a:t>    -Own House - No</a:t>
            </a:r>
          </a:p>
          <a:p>
            <a:r>
              <a:rPr lang="en-US" sz="900" b="1" dirty="0">
                <a:solidFill>
                  <a:schemeClr val="bg1"/>
                </a:solidFill>
              </a:rPr>
              <a:t>Other IMPORTANT Factors to be considered</a:t>
            </a:r>
          </a:p>
          <a:p>
            <a:r>
              <a:rPr lang="en-US" sz="900" b="1" dirty="0">
                <a:solidFill>
                  <a:schemeClr val="bg1"/>
                </a:solidFill>
              </a:rPr>
              <a:t>    -Days last phone number changed - Lower figure points at concern</a:t>
            </a:r>
          </a:p>
          <a:p>
            <a:r>
              <a:rPr lang="en-US" sz="900" b="1" dirty="0">
                <a:solidFill>
                  <a:schemeClr val="bg1"/>
                </a:solidFill>
              </a:rPr>
              <a:t>    -No of Bureau Hits in last week. Month </a:t>
            </a:r>
            <a:r>
              <a:rPr lang="en-US" sz="900" b="1" dirty="0" err="1">
                <a:solidFill>
                  <a:schemeClr val="bg1"/>
                </a:solidFill>
              </a:rPr>
              <a:t>etc</a:t>
            </a:r>
            <a:r>
              <a:rPr lang="en-US" sz="900" b="1" dirty="0">
                <a:solidFill>
                  <a:schemeClr val="bg1"/>
                </a:solidFill>
              </a:rPr>
              <a:t> – zero hits is good</a:t>
            </a:r>
          </a:p>
          <a:p>
            <a:r>
              <a:rPr lang="en-US" sz="900" b="1" dirty="0">
                <a:solidFill>
                  <a:schemeClr val="bg1"/>
                </a:solidFill>
              </a:rPr>
              <a:t>    -Amount income not correspondingly equivalent to Good Bought – Income low and good value high is a concern</a:t>
            </a:r>
          </a:p>
          <a:p>
            <a:r>
              <a:rPr lang="en-US" sz="900" b="1" dirty="0">
                <a:solidFill>
                  <a:schemeClr val="bg1"/>
                </a:solidFill>
              </a:rPr>
              <a:t>    -Previous applications with Refused, Cancelled, Unused loans also have default which is a matter of concern.   This indicates that the financial company had Refused/Cancelled previous application but has approved the current and is  facing default on these. </a:t>
            </a:r>
          </a:p>
          <a:p>
            <a:r>
              <a:rPr lang="en-US" sz="900" b="1" dirty="0">
                <a:solidFill>
                  <a:schemeClr val="bg1"/>
                </a:solidFill>
              </a:rPr>
              <a:t>Credible Applications refused</a:t>
            </a:r>
          </a:p>
          <a:p>
            <a:r>
              <a:rPr lang="en-US" sz="900" b="1" dirty="0">
                <a:solidFill>
                  <a:schemeClr val="bg1"/>
                </a:solidFill>
              </a:rPr>
              <a:t>-Unused applications have lower loan amount. Is this the reason for no usage?</a:t>
            </a:r>
          </a:p>
          <a:p>
            <a:r>
              <a:rPr lang="en-US" sz="900" b="1" dirty="0">
                <a:solidFill>
                  <a:schemeClr val="bg1"/>
                </a:solidFill>
              </a:rPr>
              <a:t>-Female applicants should be given extra weightage as defaults are lesser.</a:t>
            </a:r>
          </a:p>
          <a:p>
            <a:r>
              <a:rPr lang="en-US" sz="900" b="1" dirty="0">
                <a:solidFill>
                  <a:schemeClr val="bg1"/>
                </a:solidFill>
              </a:rPr>
              <a:t>-60% of defaulters are Working applicants. This does not mean working applicants must be refused. Proper scrutiny of other parameters needed</a:t>
            </a:r>
          </a:p>
          <a:p>
            <a:r>
              <a:rPr lang="en-US" sz="900" b="1" dirty="0">
                <a:solidFill>
                  <a:schemeClr val="bg1"/>
                </a:solidFill>
              </a:rPr>
              <a:t>-Previous applications with Refused, </a:t>
            </a:r>
            <a:r>
              <a:rPr lang="en-US" sz="900" b="1" dirty="0" err="1">
                <a:solidFill>
                  <a:schemeClr val="bg1"/>
                </a:solidFill>
              </a:rPr>
              <a:t>Cancelled,Unused</a:t>
            </a:r>
            <a:r>
              <a:rPr lang="en-US" sz="900" b="1" dirty="0">
                <a:solidFill>
                  <a:schemeClr val="bg1"/>
                </a:solidFill>
              </a:rPr>
              <a:t> loans also have cases where payments are coming on time in current application. This indicates that possibly wrong decisions were done in those cases.</a:t>
            </a:r>
            <a:endParaRPr lang="en-IN" sz="900" b="1" dirty="0">
              <a:solidFill>
                <a:schemeClr val="bg1"/>
              </a:solidFill>
            </a:endParaRPr>
          </a:p>
        </p:txBody>
      </p:sp>
      <p:sp>
        <p:nvSpPr>
          <p:cNvPr id="6" name="Title 1">
            <a:extLst>
              <a:ext uri="{FF2B5EF4-FFF2-40B4-BE49-F238E27FC236}">
                <a16:creationId xmlns:a16="http://schemas.microsoft.com/office/drawing/2014/main" id="{348191CE-87A4-3E68-22D1-58F3245D4392}"/>
              </a:ext>
            </a:extLst>
          </p:cNvPr>
          <p:cNvSpPr>
            <a:spLocks noGrp="1"/>
          </p:cNvSpPr>
          <p:nvPr>
            <p:ph type="title"/>
          </p:nvPr>
        </p:nvSpPr>
        <p:spPr>
          <a:xfrm>
            <a:off x="1066800" y="2496811"/>
            <a:ext cx="3090333" cy="1645920"/>
          </a:xfrm>
        </p:spPr>
        <p:txBody>
          <a:bodyPr>
            <a:normAutofit/>
          </a:bodyPr>
          <a:lstStyle/>
          <a:p>
            <a:r>
              <a:rPr lang="en-US" dirty="0"/>
              <a:t>summary</a:t>
            </a:r>
            <a:endParaRPr lang="en-IN" dirty="0"/>
          </a:p>
        </p:txBody>
      </p:sp>
    </p:spTree>
    <p:extLst>
      <p:ext uri="{BB962C8B-B14F-4D97-AF65-F5344CB8AC3E}">
        <p14:creationId xmlns:p14="http://schemas.microsoft.com/office/powerpoint/2010/main" val="763021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49"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B6518F-AD43-FB13-EAD1-38BEF991991D}"/>
              </a:ext>
            </a:extLst>
          </p:cNvPr>
          <p:cNvSpPr>
            <a:spLocks noGrp="1"/>
          </p:cNvSpPr>
          <p:nvPr>
            <p:ph type="title"/>
          </p:nvPr>
        </p:nvSpPr>
        <p:spPr>
          <a:xfrm>
            <a:off x="790515" y="769545"/>
            <a:ext cx="5952765" cy="3263119"/>
          </a:xfrm>
          <a:noFill/>
          <a:ln>
            <a:solidFill>
              <a:schemeClr val="bg1"/>
            </a:solidFill>
          </a:ln>
        </p:spPr>
        <p:txBody>
          <a:bodyPr vert="horz" lIns="274320" tIns="182880" rIns="274320" bIns="182880" rtlCol="0" anchor="ctr" anchorCtr="1">
            <a:normAutofit/>
          </a:bodyPr>
          <a:lstStyle/>
          <a:p>
            <a:r>
              <a:rPr lang="en-US" sz="4000">
                <a:solidFill>
                  <a:schemeClr val="bg1"/>
                </a:solidFill>
              </a:rPr>
              <a:t>Univariate analysis</a:t>
            </a:r>
          </a:p>
        </p:txBody>
      </p:sp>
      <p:sp>
        <p:nvSpPr>
          <p:cNvPr id="3" name="Text Placeholder 2">
            <a:extLst>
              <a:ext uri="{FF2B5EF4-FFF2-40B4-BE49-F238E27FC236}">
                <a16:creationId xmlns:a16="http://schemas.microsoft.com/office/drawing/2014/main" id="{8AFDF815-30A9-825E-C5E0-105997A3EE24}"/>
              </a:ext>
            </a:extLst>
          </p:cNvPr>
          <p:cNvSpPr>
            <a:spLocks noGrp="1"/>
          </p:cNvSpPr>
          <p:nvPr>
            <p:ph type="body" idx="1"/>
          </p:nvPr>
        </p:nvSpPr>
        <p:spPr>
          <a:xfrm>
            <a:off x="790511" y="4392754"/>
            <a:ext cx="5911155" cy="1199683"/>
          </a:xfrm>
        </p:spPr>
        <p:txBody>
          <a:bodyPr vert="horz" lIns="91440" tIns="45720" rIns="91440" bIns="45720" rtlCol="0">
            <a:normAutofit/>
          </a:bodyPr>
          <a:lstStyle/>
          <a:p>
            <a:pPr algn="ctr"/>
            <a:r>
              <a:rPr lang="en-US" sz="4400" kern="1200" dirty="0">
                <a:solidFill>
                  <a:schemeClr val="bg1"/>
                </a:solidFill>
                <a:latin typeface="+mn-lt"/>
                <a:ea typeface="+mn-ea"/>
                <a:cs typeface="+mn-cs"/>
              </a:rPr>
              <a:t>Numerical Variables</a:t>
            </a:r>
          </a:p>
        </p:txBody>
      </p:sp>
      <p:pic>
        <p:nvPicPr>
          <p:cNvPr id="7" name="Graphic 6" descr="Bar chart">
            <a:extLst>
              <a:ext uri="{FF2B5EF4-FFF2-40B4-BE49-F238E27FC236}">
                <a16:creationId xmlns:a16="http://schemas.microsoft.com/office/drawing/2014/main" id="{08878F3B-0FC1-2BD5-4F37-C2583F375F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9008" y="1638804"/>
            <a:ext cx="3419524" cy="3419524"/>
          </a:xfrm>
          <a:prstGeom prst="rect">
            <a:avLst/>
          </a:prstGeom>
        </p:spPr>
      </p:pic>
    </p:spTree>
    <p:extLst>
      <p:ext uri="{BB962C8B-B14F-4D97-AF65-F5344CB8AC3E}">
        <p14:creationId xmlns:p14="http://schemas.microsoft.com/office/powerpoint/2010/main" val="372578404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62584" y="2322195"/>
            <a:ext cx="3044952" cy="1898904"/>
          </a:xfrm>
        </p:spPr>
        <p:txBody>
          <a:bodyPr vert="horz" lIns="274320" tIns="182880" rIns="274320" bIns="182880" rtlCol="0" anchor="ctr" anchorCtr="1">
            <a:normAutofit/>
          </a:bodyPr>
          <a:lstStyle/>
          <a:p>
            <a:r>
              <a:rPr lang="en-US" sz="2400" b="1" i="0" dirty="0">
                <a:solidFill>
                  <a:schemeClr val="tx2"/>
                </a:solidFill>
                <a:effectLst/>
                <a:latin typeface="Helvetica Neue"/>
              </a:rPr>
              <a:t>Box plots for all Numerical Variables</a:t>
            </a:r>
            <a:endParaRPr lang="en-US" sz="32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A67CFE5-5C08-7756-8510-79511E96144F}"/>
              </a:ext>
            </a:extLst>
          </p:cNvPr>
          <p:cNvSpPr>
            <a:spLocks noGrp="1"/>
          </p:cNvSpPr>
          <p:nvPr>
            <p:ph idx="1"/>
          </p:nvPr>
        </p:nvSpPr>
        <p:spPr/>
        <p:txBody>
          <a:bodyPr/>
          <a:lstStyle/>
          <a:p>
            <a:endParaRPr lang="en-IN"/>
          </a:p>
        </p:txBody>
      </p:sp>
      <p:pic>
        <p:nvPicPr>
          <p:cNvPr id="4098" name="Picture 2">
            <a:extLst>
              <a:ext uri="{FF2B5EF4-FFF2-40B4-BE49-F238E27FC236}">
                <a16:creationId xmlns:a16="http://schemas.microsoft.com/office/drawing/2014/main" id="{A49D3EFA-F973-747A-5AC4-55F8268BF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489" y="0"/>
            <a:ext cx="68532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089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6FCB9-BB49-FD46-DD02-EC259530C839}"/>
              </a:ext>
            </a:extLst>
          </p:cNvPr>
          <p:cNvSpPr>
            <a:spLocks noGrp="1"/>
          </p:cNvSpPr>
          <p:nvPr>
            <p:ph type="title"/>
          </p:nvPr>
        </p:nvSpPr>
        <p:spPr>
          <a:xfrm>
            <a:off x="862584" y="2322195"/>
            <a:ext cx="3044952" cy="1898904"/>
          </a:xfrm>
        </p:spPr>
        <p:txBody>
          <a:bodyPr vert="horz" lIns="274320" tIns="182880" rIns="274320" bIns="182880" rtlCol="0" anchor="ctr" anchorCtr="1">
            <a:normAutofit/>
          </a:bodyPr>
          <a:lstStyle/>
          <a:p>
            <a:r>
              <a:rPr lang="en-US" sz="2400" b="1" i="0" dirty="0">
                <a:solidFill>
                  <a:schemeClr val="tx2"/>
                </a:solidFill>
                <a:effectLst/>
                <a:latin typeface="Helvetica Neue"/>
              </a:rPr>
              <a:t>Histogram for all Numerical Variables</a:t>
            </a:r>
            <a:endParaRPr lang="en-US" sz="3200" b="1" dirty="0">
              <a:solidFill>
                <a:schemeClr val="tx2"/>
              </a:solidFill>
            </a:endParaRPr>
          </a:p>
        </p:txBody>
      </p:sp>
      <p:sp>
        <p:nvSpPr>
          <p:cNvPr id="20" name="Rectangle 1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A67CFE5-5C08-7756-8510-79511E96144F}"/>
              </a:ext>
            </a:extLst>
          </p:cNvPr>
          <p:cNvSpPr>
            <a:spLocks noGrp="1"/>
          </p:cNvSpPr>
          <p:nvPr>
            <p:ph idx="1"/>
          </p:nvPr>
        </p:nvSpPr>
        <p:spPr/>
        <p:txBody>
          <a:bodyPr/>
          <a:lstStyle/>
          <a:p>
            <a:endParaRPr lang="en-IN"/>
          </a:p>
        </p:txBody>
      </p:sp>
      <p:pic>
        <p:nvPicPr>
          <p:cNvPr id="5122" name="Picture 2">
            <a:extLst>
              <a:ext uri="{FF2B5EF4-FFF2-40B4-BE49-F238E27FC236}">
                <a16:creationId xmlns:a16="http://schemas.microsoft.com/office/drawing/2014/main" id="{B9C18ACC-5252-570C-C904-EAF4D789F2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5526" y="-2"/>
            <a:ext cx="70151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87995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186</TotalTime>
  <Words>2817</Words>
  <Application>Microsoft Office PowerPoint</Application>
  <PresentationFormat>Widescreen</PresentationFormat>
  <Paragraphs>168</Paragraphs>
  <Slides>64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Gill Sans MT</vt:lpstr>
      <vt:lpstr>Helvetica Neue</vt:lpstr>
      <vt:lpstr>Parcel</vt:lpstr>
      <vt:lpstr>EXPLORATORY DATA ANALYSIS</vt:lpstr>
      <vt:lpstr>Application data</vt:lpstr>
      <vt:lpstr>Univariate analysis</vt:lpstr>
      <vt:lpstr>TARGET</vt:lpstr>
      <vt:lpstr>Subplot for all Categorical Variables</vt:lpstr>
      <vt:lpstr>PowerPoint Presentation</vt:lpstr>
      <vt:lpstr>Univariate analysis</vt:lpstr>
      <vt:lpstr>Box plots for all Numerical Variables</vt:lpstr>
      <vt:lpstr>Histogram for all Numerical Variables</vt:lpstr>
      <vt:lpstr>Histogram for all Numerical Variables</vt:lpstr>
      <vt:lpstr>Plots for variables after Creating bins wherever required</vt:lpstr>
      <vt:lpstr>Univariate analysis</vt:lpstr>
      <vt:lpstr>Subplot for all categorical variables for Target 0</vt:lpstr>
      <vt:lpstr>Subplot for all categorical variables for Target 1</vt:lpstr>
      <vt:lpstr>Inference for subplots of categorical variables for target 0 &amp; 1</vt:lpstr>
      <vt:lpstr>Plotting AGE_GROUP and INCOME_BINS for TARGET-0 and TARGET-1</vt:lpstr>
      <vt:lpstr>Univariate analysis</vt:lpstr>
      <vt:lpstr>Plotting AGE_GROUP and INCOME_BINS for TARGET-0 and TARGET-1</vt:lpstr>
      <vt:lpstr>bivariate analysis</vt:lpstr>
      <vt:lpstr>INCOME_BINS vs AMT_CREDIT for TARGET-0 and 1</vt:lpstr>
      <vt:lpstr>AGE_GROUP vs AMT_CREDIT AND AGE vs AMT_CREDIT for  TARGET-0 and 1</vt:lpstr>
      <vt:lpstr>Plotting AGE_GROUP vs AMT_CREDIT with sum of AMT_CREDIT as aggregation.</vt:lpstr>
      <vt:lpstr>NAME_EDUCATION_TYPE vs AMT_CREDIT</vt:lpstr>
      <vt:lpstr>  COUNTPLOT FOR NAME_EDUCATION_TYPE  WITH INCOME_BINS  </vt:lpstr>
      <vt:lpstr>NAME_EDUCATION_TYPE VS  AMT_CREDIT</vt:lpstr>
      <vt:lpstr>INCOME_BINS, NAME_INCOME_TYPE and  AMT_CREDIT</vt:lpstr>
      <vt:lpstr>Gender vs Target</vt:lpstr>
      <vt:lpstr>AGE_GROUP and NAME_FAMILY_STATUS</vt:lpstr>
      <vt:lpstr>Correlation between variables in TARGET-0 and TARGET-1</vt:lpstr>
      <vt:lpstr>Correlation between variables in TARGET-0</vt:lpstr>
      <vt:lpstr>Correlation between variables in TARGET-1</vt:lpstr>
      <vt:lpstr>INCOME_BINS VS AGE_GROUP  AGGREGATED ON AMT_CREDIT FOR MEAN</vt:lpstr>
      <vt:lpstr>PREVIOUS APPLICATION</vt:lpstr>
      <vt:lpstr>Univariate analysis</vt:lpstr>
      <vt:lpstr>PowerPoint Presentation</vt:lpstr>
      <vt:lpstr>Subplot for all categorical variables</vt:lpstr>
      <vt:lpstr>Univariate analysis</vt:lpstr>
      <vt:lpstr>Box Subplot for all numerical variables</vt:lpstr>
      <vt:lpstr>distribution graph for all numeric variables.</vt:lpstr>
      <vt:lpstr>bivariate analysis</vt:lpstr>
      <vt:lpstr>Subplot for all Categorical Variables plotted for NAME_CONTRACT_STATUS</vt:lpstr>
      <vt:lpstr>Multivariate Analysis</vt:lpstr>
      <vt:lpstr>Pair-plot for 'AMT_GOODS_PRICE','AMT_APPLICATION','AMT_CREDIT','AMT_ANNUITY','CNT_PAYMENT' to check the correlation of numeric variables.</vt:lpstr>
      <vt:lpstr>Subplot for Heatmaps of NAME_CONTRACT_STATUS vs NAME_CLIENT_TYPE aggregated over AMT_APPLICATION and AMT_CREDIT</vt:lpstr>
      <vt:lpstr>Subplot for Heatmaps of NAME_CONTRACT_STATUS vs NAME_PORTFOLIO aggregated over AMT_APPLICATION and AMT_CREDIT</vt:lpstr>
      <vt:lpstr>Correlation between variables in previous application data</vt:lpstr>
      <vt:lpstr>APPLICATION DATA &amp; PREVIOUS APPLICATION (MERGED)</vt:lpstr>
      <vt:lpstr>analysis</vt:lpstr>
      <vt:lpstr>NAME_CONTRACT_STATUS and TARGET</vt:lpstr>
      <vt:lpstr>NAME_CONTRACT_STATUS and TARGET (Approved and not approved)</vt:lpstr>
      <vt:lpstr>Analyzing for number of Defaults in different categorical cases</vt:lpstr>
      <vt:lpstr>NAME_CONTRACT_STATUS  and  NAME_INCOME_TYPE  over count of target-1</vt:lpstr>
      <vt:lpstr>NAME_CONTRACT_STATUS  and  NAME_EDUCATION_TYPE  over count of target-1</vt:lpstr>
      <vt:lpstr>NAME_CONTRACT_STATUS  and  INCOME_BINS  over count of target-1</vt:lpstr>
      <vt:lpstr>NAME_CONTRACT_STATUS  and  AGE_GROUP  over count of target-1</vt:lpstr>
      <vt:lpstr>NAME_CONTRACT_STATUS  and  NAME_FAMILY_STATUS  over count of target-1</vt:lpstr>
      <vt:lpstr>Analysing for Default amount for different previous contract status</vt:lpstr>
      <vt:lpstr>NAME_CONTRACT_STATUS  and  NAME_INCOME_TYPE  over mean of amt_credit</vt:lpstr>
      <vt:lpstr>NAME_CONTRACT_STATUS  and  NAME_EDUCATION_TYPE  over mean of amt_credit</vt:lpstr>
      <vt:lpstr>NAME_CONTRACT_STATUS  and  INCOME_BINS  over mean of amt_credit</vt:lpstr>
      <vt:lpstr>NAME_CONTRACT_STATUS  and  AGE_GROUP  over mean of amt_credit</vt:lpstr>
      <vt:lpstr>NAME_CONTRACT_STATUS  and  NAME_FAMILY_STATUS  over mean of amt_credit</vt:lpstr>
      <vt:lpstr>Correlation between variables in merged data frame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dc:title>
  <dc:creator>Prajwal Gowda R</dc:creator>
  <cp:lastModifiedBy>Prajwal Gowda R</cp:lastModifiedBy>
  <cp:revision>1</cp:revision>
  <dcterms:created xsi:type="dcterms:W3CDTF">2023-04-04T08:46:16Z</dcterms:created>
  <dcterms:modified xsi:type="dcterms:W3CDTF">2023-04-04T11:52:51Z</dcterms:modified>
</cp:coreProperties>
</file>